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57" r:id="rId5"/>
    <p:sldId id="258" r:id="rId6"/>
    <p:sldId id="269" r:id="rId7"/>
    <p:sldId id="268" r:id="rId8"/>
    <p:sldId id="259" r:id="rId9"/>
    <p:sldId id="270" r:id="rId10"/>
    <p:sldId id="261" r:id="rId11"/>
    <p:sldId id="262" r:id="rId12"/>
    <p:sldId id="266" r:id="rId13"/>
    <p:sldId id="263" r:id="rId14"/>
    <p:sldId id="265" r:id="rId15"/>
    <p:sldId id="264" r:id="rId16"/>
    <p:sldId id="267" r:id="rId17"/>
    <p:sldId id="272" r:id="rId18"/>
    <p:sldId id="273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.Albano" initials="M" lastIdx="1" clrIdx="0">
    <p:extLst>
      <p:ext uri="{19B8F6BF-5375-455C-9EA6-DF929625EA0E}">
        <p15:presenceInfo xmlns:p15="http://schemas.microsoft.com/office/powerpoint/2012/main" userId="Mr.Alb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0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Albano" userId="a39a1625c816c4ec" providerId="LiveId" clId="{1EDA9ED9-2A5F-40D1-B412-683667FA9CB2}"/>
    <pc:docChg chg="modSld">
      <pc:chgData name="Matthew Albano" userId="a39a1625c816c4ec" providerId="LiveId" clId="{1EDA9ED9-2A5F-40D1-B412-683667FA9CB2}" dt="2026-03-18T10:04:34.046" v="63" actId="404"/>
      <pc:docMkLst>
        <pc:docMk/>
      </pc:docMkLst>
      <pc:sldChg chg="addSp modSp mod">
        <pc:chgData name="Matthew Albano" userId="a39a1625c816c4ec" providerId="LiveId" clId="{1EDA9ED9-2A5F-40D1-B412-683667FA9CB2}" dt="2026-03-18T10:04:34.046" v="63" actId="404"/>
        <pc:sldMkLst>
          <pc:docMk/>
          <pc:sldMk cId="2590443754" sldId="269"/>
        </pc:sldMkLst>
        <pc:spChg chg="add mod">
          <ac:chgData name="Matthew Albano" userId="a39a1625c816c4ec" providerId="LiveId" clId="{1EDA9ED9-2A5F-40D1-B412-683667FA9CB2}" dt="2026-03-18T10:04:34.046" v="63" actId="404"/>
          <ac:spMkLst>
            <pc:docMk/>
            <pc:sldMk cId="2590443754" sldId="269"/>
            <ac:spMk id="6" creationId="{DDD203B4-D8DD-C17A-0D1C-3B106A77CBD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4T14:34:58.57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9D48-56E5-8885-9FD0-5598BBF68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B151E-C2FC-9060-7874-47E44D7EF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C3BB6-D13B-B1AB-A779-52A7D618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1AC1C-CC2C-AAF4-B1AA-7406F5B1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BFB72-1976-E32A-EBAB-37CCE3F9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7F93-B245-1FF5-701D-AB90FCFD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B3EFB-8FFE-70E4-62B8-DE8CA4F4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E389-E171-6AD9-6408-6F8813B4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7AC88-11F0-2DBD-B1DF-DEB8C570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588FF-8FE4-40A0-79A7-E63D9336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07152-9990-4AC7-717D-9237C18A5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D4721-0B22-62F2-39AB-1444B6E17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13900-6E4F-1159-689E-BBC71A9F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98AC-8E4C-0F8E-415D-E82055F9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49CD-6E18-EBE1-CA98-395A98BA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0140-3862-D750-EC6F-D8B0C76D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CE13D-1D9D-F634-4959-8B08B4F0F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CCBC5-A86E-8AFB-D002-137D9112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EEF2A-605B-587C-C185-4EAC23AA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7637E-E0BF-2DDB-9A31-ED58A2DB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0A0D-32D0-75C0-AA3D-53A1463B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FC6BF-C496-E563-F1C0-208894C7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41CF-FE06-0177-1B26-F4DFC719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92EB7-AE0F-5F38-3B1D-80745C2E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080F8-9DF2-B64E-B415-807E9353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E42A-565A-9D24-7E92-9B209D9B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182E-2BDE-5EF5-D7F2-74284456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24984-DD78-2DF1-472A-96387BE39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7D630-087F-046A-93A6-EECAD424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8B57-4D2A-086D-24E0-A1FA817C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36B08-B688-DBAF-5280-69379C4D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4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2F13-9A39-F35C-BB3D-7A2BB1B4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D7210-1093-0D9B-686A-8A8F04EC6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4CE4A-2518-BD01-1D7C-9AC6B06EB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A87B8-57D6-2AD4-F237-22A413657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DB689-7F7C-EBA5-8881-4F742E769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89C31-56A8-D9BE-F939-93C6CBDC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239D8-AC5E-4D76-CED6-23E16CDF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67D73-C8FD-B8F1-A1F9-4AC356B3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5B61-AC3E-03C5-5362-4AAA5069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0C1F5-D487-824C-30B7-4288A307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F6CC5-D423-4155-BF43-AC1F10BC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4EF3F-2207-FE26-2153-679D3E49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0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6D281-8624-04CA-E7FA-4BED805B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F8DAE-4188-325C-B222-6F6C8CFA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2B517-B005-5CDD-967B-E0837462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040D-6306-1170-2BB4-2C1AB6B5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97052-CFD5-6D5E-CFA6-7CEB62099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30597-9B5F-4F9E-E749-1ABC6BA89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D7864-8FF8-8786-DD6B-59E8CF4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6932C-2456-5640-C400-92C710AB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6CA58-F48A-88B9-2FF7-A833B650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4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DA7C-C148-3966-7C6D-6319F683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88178-0386-F6E0-3105-0DB735809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B31F1-7B57-955D-D814-C1F6B8FC0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6554-C5FE-D5A0-2719-06893FAF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97FEB-614F-C58E-AFE0-EF94B171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944DC-D00E-9F07-4623-4874392F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C1F85-FCC7-ED87-F7C6-6824D03B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2ACAD-63A8-3B0D-1AFB-424F09C1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5EA8-5E72-A36D-1D5B-6BD53F574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51FE5-C88E-4268-9B48-4705EE596195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1A78A-4C16-0612-FC54-0062132D9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2571-AA44-4777-D9CF-EFE6E8BA2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3F75-2BD5-42D3-B414-498B03E0F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Learning-Isnt-Linear-Essential-Solution-ebook/dp/B0CCXN34TD/ref=tmm_kin_swatch_0?_encoding=UTF8&amp;qid=1692912862&amp;sr=8-3" TargetMode="External"/><Relationship Id="rId2" Type="http://schemas.openxmlformats.org/officeDocument/2006/relationships/hyperlink" Target="https://youtu.be/Ttf-5jvQ65g?si=OROZL9XJVkE8BZ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7F9A-CF9F-BB2A-0487-22F07E63C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168" y="215521"/>
            <a:ext cx="7447571" cy="1302102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What do you see?</a:t>
            </a:r>
            <a:br>
              <a:rPr lang="en-US" sz="4800" dirty="0">
                <a:latin typeface="Garamond" panose="02020404030301010803" pitchFamily="18" charset="0"/>
              </a:rPr>
            </a:br>
            <a:r>
              <a:rPr lang="en-US" sz="4800" dirty="0">
                <a:latin typeface="Garamond" panose="02020404030301010803" pitchFamily="18" charset="0"/>
              </a:rPr>
              <a:t>What do you wonder?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2FD6E-3FE5-2BDB-6268-A4E4D564D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95E9C-7B63-4FD2-04A3-7F397568E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992" y="1422689"/>
            <a:ext cx="5736015" cy="30706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3392F6-E638-7C5B-6220-0E7DDFA071D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38977-9D38-EF87-DEDE-5F312296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311" y="4425230"/>
            <a:ext cx="4682321" cy="20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Different Functions (Single-Variable)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5" y="1690688"/>
            <a:ext cx="3127048" cy="1740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AF9DB7-3491-EFEE-9602-7B9391C416F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209" y="2220648"/>
            <a:ext cx="1697504" cy="805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6582" y="2441759"/>
            <a:ext cx="168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Constant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10" y="3922643"/>
            <a:ext cx="3138434" cy="1991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763" y="4462389"/>
            <a:ext cx="2215150" cy="722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26582" y="4462389"/>
            <a:ext cx="168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32644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Different Functions Cont’d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1" y="1902723"/>
            <a:ext cx="2209800" cy="2048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20" y="2589620"/>
            <a:ext cx="1757059" cy="675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1578" y="2680011"/>
            <a:ext cx="168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Cubic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1" y="4309492"/>
            <a:ext cx="2209800" cy="2263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307" y="5169137"/>
            <a:ext cx="3346683" cy="544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1578" y="5128657"/>
            <a:ext cx="183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baseline="30000" dirty="0">
                <a:latin typeface="Garamond" panose="02020404030301010803" pitchFamily="18" charset="0"/>
              </a:rPr>
              <a:t>th</a:t>
            </a:r>
            <a:r>
              <a:rPr lang="en-US" sz="3200" dirty="0">
                <a:latin typeface="Garamond" panose="02020404030301010803" pitchFamily="18" charset="0"/>
              </a:rPr>
              <a:t> degree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F9DB7-3491-EFEE-9602-7B9391C416F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1654" y="3116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Garamond" panose="02020404030301010803" pitchFamily="18" charset="0"/>
              </a:rPr>
              <a:t>Functions of Two Variables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F9DB7-3491-EFEE-9602-7B9391C416F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47" y="1930657"/>
            <a:ext cx="4353533" cy="743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8366" y="1763575"/>
            <a:ext cx="2777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Translation in Geometry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39" y="4179633"/>
            <a:ext cx="3267531" cy="866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669" y="2967108"/>
            <a:ext cx="5290097" cy="29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9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Garamond" panose="02020404030301010803" pitchFamily="18" charset="0"/>
              </a:rPr>
              <a:t>Different Representations of</a:t>
            </a: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Functions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F9DB7-3491-EFEE-9602-7B9391C416F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7581" y="2470328"/>
            <a:ext cx="111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8518" y="5056867"/>
            <a:ext cx="179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Graphical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49412" y="2432946"/>
            <a:ext cx="168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Algebraic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2696" y="5056867"/>
            <a:ext cx="141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Arrows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38" y="1882843"/>
            <a:ext cx="3609735" cy="175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64" y="4147386"/>
            <a:ext cx="2094854" cy="2116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891" y="2432946"/>
            <a:ext cx="1876687" cy="638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005" y="3642589"/>
            <a:ext cx="3537074" cy="26968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685" y="1723818"/>
            <a:ext cx="4959115" cy="5286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78277" y="522428"/>
            <a:ext cx="1683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Ordered Pairs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9412" y="2956790"/>
            <a:ext cx="181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function “rule”</a:t>
            </a:r>
          </a:p>
        </p:txBody>
      </p:sp>
    </p:spTree>
    <p:extLst>
      <p:ext uri="{BB962C8B-B14F-4D97-AF65-F5344CB8AC3E}">
        <p14:creationId xmlns:p14="http://schemas.microsoft.com/office/powerpoint/2010/main" val="24220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54" y="616916"/>
            <a:ext cx="10515600" cy="482972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Garamond" panose="02020404030301010803" pitchFamily="18" charset="0"/>
              </a:rPr>
              <a:t>Go to desmos.com. Plot all seven points</a:t>
            </a:r>
            <a:br>
              <a:rPr lang="en-US" sz="6600" b="1" dirty="0">
                <a:latin typeface="Garamond" panose="02020404030301010803" pitchFamily="18" charset="0"/>
              </a:rPr>
            </a:br>
            <a:r>
              <a:rPr lang="en-US" sz="6600" b="1" dirty="0">
                <a:latin typeface="Garamond" panose="02020404030301010803" pitchFamily="18" charset="0"/>
              </a:rPr>
              <a:t>and make sure the line goes through all of them.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AF9DB7-3491-EFEE-9602-7B9391C416F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6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Modern Mathematics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900" y="1690688"/>
            <a:ext cx="4270992" cy="1199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AF9DB7-3491-EFEE-9602-7B9391C416F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856" y="3016251"/>
            <a:ext cx="4251625" cy="194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551" y="2144496"/>
            <a:ext cx="2171630" cy="2213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36044"/>
            <a:ext cx="2190997" cy="916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29" y="3589096"/>
            <a:ext cx="2573397" cy="7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537" y="657302"/>
            <a:ext cx="10515600" cy="18347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Problem. </a:t>
            </a:r>
            <a:r>
              <a:rPr lang="en-US" dirty="0">
                <a:latin typeface="Garamond" panose="02020404030301010803" pitchFamily="18" charset="0"/>
              </a:rPr>
              <a:t>Paula has been on a diet for 3 months and currently weighs 151 pounds. After 5 months of dieting, she is at 147 pounds. If her weight loss follows a linear progression, find how much weight she has lost after 8 months.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71768"/>
            <a:ext cx="10515600" cy="3024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aramond" panose="02020404030301010803" pitchFamily="18" charset="0"/>
              </a:rPr>
              <a:t>Solution. </a:t>
            </a:r>
            <a:r>
              <a:rPr lang="en-US" dirty="0">
                <a:latin typeface="Garamond" panose="02020404030301010803" pitchFamily="18" charset="0"/>
              </a:rPr>
              <a:t>We view these as data points (</a:t>
            </a:r>
            <a:r>
              <a:rPr lang="en-US" i="1" dirty="0">
                <a:latin typeface="Garamond" panose="02020404030301010803" pitchFamily="18" charset="0"/>
              </a:rPr>
              <a:t>t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latin typeface="Garamond" panose="02020404030301010803" pitchFamily="18" charset="0"/>
              </a:rPr>
              <a:t>w</a:t>
            </a:r>
            <a:r>
              <a:rPr lang="en-US" dirty="0">
                <a:latin typeface="Garamond" panose="02020404030301010803" pitchFamily="18" charset="0"/>
              </a:rPr>
              <a:t>) on the time-weight axes. So we have two points (3,151) and (5,147). What is (8, ?).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F9DB7-3491-EFEE-9602-7B9391C416F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288FB6-1F01-1C2C-F0CB-D1A4CC531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07" y="1650610"/>
            <a:ext cx="3129476" cy="11970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0BAE0C-E2AD-2983-DBB2-E680EAC94601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355F0-F366-2652-57C3-10574EE1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532" y="3003353"/>
            <a:ext cx="1860220" cy="1319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1199E0-C227-0347-31E4-C313CBEFE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286" y="4478150"/>
            <a:ext cx="1483012" cy="845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F16ADF-50EB-03BD-77C0-41D8C9AD2F9D}"/>
              </a:ext>
            </a:extLst>
          </p:cNvPr>
          <p:cNvSpPr txBox="1"/>
          <p:nvPr/>
        </p:nvSpPr>
        <p:spPr>
          <a:xfrm>
            <a:off x="2252036" y="506839"/>
            <a:ext cx="160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Slope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9438D4-7974-64D2-A9BB-07B80642A9D8}"/>
              </a:ext>
            </a:extLst>
          </p:cNvPr>
          <p:cNvSpPr txBox="1"/>
          <p:nvPr/>
        </p:nvSpPr>
        <p:spPr>
          <a:xfrm>
            <a:off x="7463246" y="539260"/>
            <a:ext cx="2563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Function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8C7612-CBEB-4BC0-DB1D-9FB3A7DCC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922" y="1703691"/>
            <a:ext cx="3051187" cy="830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9597EB-B19D-CE98-887B-E7C34DFDE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248" y="2649273"/>
            <a:ext cx="3097798" cy="8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ABC78F-0DB4-260B-823F-593EFEC07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3246" y="3644044"/>
            <a:ext cx="2438337" cy="7632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96F00D-A78D-8843-E859-55FD27CA3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2701" y="4513534"/>
            <a:ext cx="1505080" cy="560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49DB2D-3663-2DE5-E4B6-74BDE07D35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5728" y="5384770"/>
            <a:ext cx="4272524" cy="9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D4DC2-684E-7D64-F88D-82F138F9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747" y="966889"/>
            <a:ext cx="6469902" cy="14941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E71F6-92C6-5345-BBB5-33F8CDCEB891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9789E-8873-B6DB-B196-8EE91C48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72" y="2821579"/>
            <a:ext cx="4040970" cy="13684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F5C277-DD16-3247-F1B8-23531BA7E955}"/>
              </a:ext>
            </a:extLst>
          </p:cNvPr>
          <p:cNvSpPr/>
          <p:nvPr/>
        </p:nvSpPr>
        <p:spPr>
          <a:xfrm>
            <a:off x="3934533" y="2962656"/>
            <a:ext cx="3887506" cy="136845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5D90-C99D-5784-42E1-F557EDE6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44" y="339124"/>
            <a:ext cx="10515600" cy="2668430"/>
          </a:xfrm>
        </p:spPr>
        <p:txBody>
          <a:bodyPr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Problem. </a:t>
            </a:r>
            <a:r>
              <a:rPr lang="en-US" dirty="0">
                <a:latin typeface="Garamond" panose="02020404030301010803" pitchFamily="18" charset="0"/>
              </a:rPr>
              <a:t>If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x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i="1" dirty="0">
                <a:latin typeface="Garamond" panose="02020404030301010803" pitchFamily="18" charset="0"/>
              </a:rPr>
              <a:t> = </a:t>
            </a:r>
            <a:r>
              <a:rPr lang="en-US" dirty="0">
                <a:latin typeface="Garamond" panose="02020404030301010803" pitchFamily="18" charset="0"/>
              </a:rPr>
              <a:t>3</a:t>
            </a:r>
            <a:r>
              <a:rPr lang="en-US" i="1" dirty="0">
                <a:latin typeface="Garamond" panose="02020404030301010803" pitchFamily="18" charset="0"/>
              </a:rPr>
              <a:t>x </a:t>
            </a:r>
            <a:r>
              <a:rPr lang="en-US" dirty="0">
                <a:latin typeface="Garamond" panose="02020404030301010803" pitchFamily="18" charset="0"/>
              </a:rPr>
              <a:t>+ 2, find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a)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(0)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b)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(1)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c)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(1/3)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FE3119-518B-936D-4266-344533CB04A0}"/>
              </a:ext>
            </a:extLst>
          </p:cNvPr>
          <p:cNvSpPr txBox="1">
            <a:spLocks/>
          </p:cNvSpPr>
          <p:nvPr/>
        </p:nvSpPr>
        <p:spPr>
          <a:xfrm>
            <a:off x="1436244" y="3191388"/>
            <a:ext cx="10515600" cy="2668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aramond" panose="02020404030301010803" pitchFamily="18" charset="0"/>
              </a:rPr>
              <a:t>Solution. 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a)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(0) = 3(0) + 2 =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b)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(1) = 3(1) + 2 = 3 + 2 =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5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c)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(1/3) = 3(1/3) + 2 = 1+ 2 =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DC61E-F31E-BCB3-9ED9-DFCE31F7F516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6517-2AE4-05EE-3187-D52C0439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6DDB-6291-F042-52B6-9F61CE33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Problem.</a:t>
            </a:r>
            <a:r>
              <a:rPr lang="en-US" dirty="0"/>
              <a:t> Notre Dame has the ball with 2:33 left on the clock in the 4</a:t>
            </a:r>
            <a:r>
              <a:rPr lang="en-US" baseline="30000" dirty="0"/>
              <a:t>th</a:t>
            </a:r>
            <a:r>
              <a:rPr lang="en-US" dirty="0"/>
              <a:t> quarter. It is 1</a:t>
            </a:r>
            <a:r>
              <a:rPr lang="en-US" baseline="30000" dirty="0"/>
              <a:t>st</a:t>
            </a:r>
            <a:r>
              <a:rPr lang="en-US" dirty="0"/>
              <a:t> and 10. You have 40 seconds to snap the ball on each down. Does Notre Dame have a winning strategy?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Solution.</a:t>
            </a:r>
            <a:r>
              <a:rPr lang="en-US" dirty="0"/>
              <a:t> Yes. They can take a knee each of the downs and win by running out the clock. 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40s + 40s + 40s +40s = 2 min 40sec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Taking into account they can’t snap the ball at exactly 40 sec they still have enough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F2BD40-762D-51CC-1822-7EEE5E899A02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ABF9-C5F4-6221-EC0A-4CA60054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428625"/>
            <a:ext cx="11372850" cy="6081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 enjoyed this presentation or found it useful for teaching, please check out my YouTube channel and my book (links clickable):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L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e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a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r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n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i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n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g</a:t>
            </a:r>
            <a:r>
              <a:rPr lang="en-US" b="1" i="1" dirty="0">
                <a:solidFill>
                  <a:schemeClr val="bg1"/>
                </a:solidFill>
                <a:hlinkClick r:id="rId2"/>
              </a:rPr>
              <a:t> 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I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s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n</a:t>
            </a:r>
            <a:r>
              <a:rPr lang="en-US" b="1" i="1" dirty="0">
                <a:solidFill>
                  <a:srgbClr val="FF0000"/>
                </a:solidFill>
                <a:hlinkClick r:id="rId2"/>
              </a:rPr>
              <a:t>’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t</a:t>
            </a:r>
            <a:r>
              <a:rPr lang="en-US" b="1" i="1" dirty="0">
                <a:solidFill>
                  <a:schemeClr val="bg1"/>
                </a:solidFill>
                <a:hlinkClick r:id="rId2"/>
              </a:rPr>
              <a:t> 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L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i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n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e</a:t>
            </a:r>
            <a:r>
              <a:rPr lang="en-US" b="1" i="1" dirty="0">
                <a:solidFill>
                  <a:srgbClr val="00B0F0"/>
                </a:solidFill>
                <a:hlinkClick r:id="rId2"/>
              </a:rPr>
              <a:t>a</a:t>
            </a:r>
            <a:r>
              <a:rPr lang="en-US" b="1" i="1" dirty="0">
                <a:solidFill>
                  <a:srgbClr val="00B050"/>
                </a:solidFill>
                <a:hlinkClick r:id="rId2"/>
              </a:rPr>
              <a:t>r</a:t>
            </a:r>
            <a:br>
              <a:rPr lang="en-US" b="1" i="1" dirty="0">
                <a:solidFill>
                  <a:srgbClr val="00B050"/>
                </a:solidFill>
              </a:rPr>
            </a:br>
            <a:br>
              <a:rPr lang="en-US" b="1" i="1" dirty="0">
                <a:solidFill>
                  <a:srgbClr val="00B050"/>
                </a:solidFill>
              </a:rPr>
            </a:br>
            <a:r>
              <a:rPr lang="en-US" b="1" i="1" dirty="0">
                <a:solidFill>
                  <a:srgbClr val="00B050"/>
                </a:solidFill>
                <a:hlinkClick r:id="rId3"/>
              </a:rPr>
              <a:t>Learning Isn't Linear: The Essential Problem, Solution, and Project Book for Students, Teachers, and Parents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F7FF7-6FF1-3B05-4C25-29613CC355FE}"/>
              </a:ext>
            </a:extLst>
          </p:cNvPr>
          <p:cNvSpPr/>
          <p:nvPr/>
        </p:nvSpPr>
        <p:spPr>
          <a:xfrm>
            <a:off x="223838" y="233363"/>
            <a:ext cx="11691937" cy="6391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1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F7067-03D6-364C-9057-B554D6099F2B}"/>
              </a:ext>
            </a:extLst>
          </p:cNvPr>
          <p:cNvCxnSpPr>
            <a:cxnSpLocks/>
          </p:cNvCxnSpPr>
          <p:nvPr/>
        </p:nvCxnSpPr>
        <p:spPr>
          <a:xfrm>
            <a:off x="7537746" y="3603364"/>
            <a:ext cx="17234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E2FB5-1031-9210-63A2-0EE90D179039}"/>
              </a:ext>
            </a:extLst>
          </p:cNvPr>
          <p:cNvCxnSpPr>
            <a:cxnSpLocks/>
          </p:cNvCxnSpPr>
          <p:nvPr/>
        </p:nvCxnSpPr>
        <p:spPr>
          <a:xfrm>
            <a:off x="5870088" y="3603364"/>
            <a:ext cx="17234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9455E-7F69-0D1C-F48D-8F7362527EF8}"/>
              </a:ext>
            </a:extLst>
          </p:cNvPr>
          <p:cNvCxnSpPr>
            <a:cxnSpLocks/>
          </p:cNvCxnSpPr>
          <p:nvPr/>
        </p:nvCxnSpPr>
        <p:spPr>
          <a:xfrm>
            <a:off x="4146624" y="3603364"/>
            <a:ext cx="17234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A19590-88E1-7ACC-A3F2-B9F942AD6ADB}"/>
              </a:ext>
            </a:extLst>
          </p:cNvPr>
          <p:cNvCxnSpPr>
            <a:cxnSpLocks/>
          </p:cNvCxnSpPr>
          <p:nvPr/>
        </p:nvCxnSpPr>
        <p:spPr>
          <a:xfrm>
            <a:off x="2471346" y="3603364"/>
            <a:ext cx="17234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3D5401F-8296-F55A-D6A2-EAA867F60547}"/>
              </a:ext>
            </a:extLst>
          </p:cNvPr>
          <p:cNvSpPr/>
          <p:nvPr/>
        </p:nvSpPr>
        <p:spPr>
          <a:xfrm>
            <a:off x="2290932" y="3406140"/>
            <a:ext cx="398929" cy="4034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A506B-A48C-7CDB-DB96-8109FEDA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 American Football, there are four Downs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B9C07D-FDCF-81A5-C6A8-8CEC685C6165}"/>
              </a:ext>
            </a:extLst>
          </p:cNvPr>
          <p:cNvSpPr/>
          <p:nvPr/>
        </p:nvSpPr>
        <p:spPr>
          <a:xfrm>
            <a:off x="3980778" y="3374764"/>
            <a:ext cx="398929" cy="4034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B2CC4D-CED8-6AF4-1610-470575376F41}"/>
              </a:ext>
            </a:extLst>
          </p:cNvPr>
          <p:cNvSpPr/>
          <p:nvPr/>
        </p:nvSpPr>
        <p:spPr>
          <a:xfrm>
            <a:off x="5670624" y="3406140"/>
            <a:ext cx="398929" cy="4034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FB0AC-CEEA-4981-A6AF-D61857F093AE}"/>
              </a:ext>
            </a:extLst>
          </p:cNvPr>
          <p:cNvSpPr/>
          <p:nvPr/>
        </p:nvSpPr>
        <p:spPr>
          <a:xfrm>
            <a:off x="7360470" y="3374764"/>
            <a:ext cx="398929" cy="4034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B72019-95C7-AD54-E688-8F9F8E73E67C}"/>
              </a:ext>
            </a:extLst>
          </p:cNvPr>
          <p:cNvSpPr/>
          <p:nvPr/>
        </p:nvSpPr>
        <p:spPr>
          <a:xfrm>
            <a:off x="9050316" y="3406140"/>
            <a:ext cx="398929" cy="4034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5B719-B467-E2E1-AA1D-7964DD45DDD5}"/>
              </a:ext>
            </a:extLst>
          </p:cNvPr>
          <p:cNvSpPr txBox="1"/>
          <p:nvPr/>
        </p:nvSpPr>
        <p:spPr>
          <a:xfrm>
            <a:off x="3060999" y="2815591"/>
            <a:ext cx="73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40s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EA818-E2CA-4377-8289-94AA8B6C3C0C}"/>
              </a:ext>
            </a:extLst>
          </p:cNvPr>
          <p:cNvSpPr txBox="1"/>
          <p:nvPr/>
        </p:nvSpPr>
        <p:spPr>
          <a:xfrm>
            <a:off x="4794549" y="2815591"/>
            <a:ext cx="71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40s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B3FD86-4052-EB71-2BF1-F42C0AB2BA21}"/>
              </a:ext>
            </a:extLst>
          </p:cNvPr>
          <p:cNvSpPr txBox="1"/>
          <p:nvPr/>
        </p:nvSpPr>
        <p:spPr>
          <a:xfrm>
            <a:off x="6457500" y="2815591"/>
            <a:ext cx="73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40s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AA0C2-C0D2-1523-8CC6-474D054D8A44}"/>
              </a:ext>
            </a:extLst>
          </p:cNvPr>
          <p:cNvSpPr txBox="1"/>
          <p:nvPr/>
        </p:nvSpPr>
        <p:spPr>
          <a:xfrm>
            <a:off x="8154969" y="2815591"/>
            <a:ext cx="72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40s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4A904-750C-2B04-54D8-D131E79632FE}"/>
              </a:ext>
            </a:extLst>
          </p:cNvPr>
          <p:cNvSpPr txBox="1"/>
          <p:nvPr/>
        </p:nvSpPr>
        <p:spPr>
          <a:xfrm>
            <a:off x="3852695" y="4006776"/>
            <a:ext cx="68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2CAF1-1C31-090A-3C33-205F7EAA493A}"/>
              </a:ext>
            </a:extLst>
          </p:cNvPr>
          <p:cNvSpPr txBox="1"/>
          <p:nvPr/>
        </p:nvSpPr>
        <p:spPr>
          <a:xfrm>
            <a:off x="5563384" y="4006776"/>
            <a:ext cx="75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34D15-8906-A2CB-BBCC-44EB9903D71A}"/>
              </a:ext>
            </a:extLst>
          </p:cNvPr>
          <p:cNvSpPr txBox="1"/>
          <p:nvPr/>
        </p:nvSpPr>
        <p:spPr>
          <a:xfrm>
            <a:off x="7251437" y="4006776"/>
            <a:ext cx="68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A72ABA-E0F4-11FB-BD45-BA6AAEBB7EFB}"/>
              </a:ext>
            </a:extLst>
          </p:cNvPr>
          <p:cNvSpPr txBox="1"/>
          <p:nvPr/>
        </p:nvSpPr>
        <p:spPr>
          <a:xfrm>
            <a:off x="8919095" y="4006776"/>
            <a:ext cx="68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BE3B2E-E676-3C89-A89E-4A3D8B957D94}"/>
              </a:ext>
            </a:extLst>
          </p:cNvPr>
          <p:cNvSpPr txBox="1"/>
          <p:nvPr/>
        </p:nvSpPr>
        <p:spPr>
          <a:xfrm>
            <a:off x="2313121" y="4006776"/>
            <a:ext cx="68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0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9D8DF38-3538-2361-401B-565A70135620}"/>
              </a:ext>
            </a:extLst>
          </p:cNvPr>
          <p:cNvSpPr/>
          <p:nvPr/>
        </p:nvSpPr>
        <p:spPr>
          <a:xfrm>
            <a:off x="3105989" y="3519190"/>
            <a:ext cx="315637" cy="16880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7406E1B-AC0B-B080-FBE2-BAB09D250FB7}"/>
              </a:ext>
            </a:extLst>
          </p:cNvPr>
          <p:cNvSpPr/>
          <p:nvPr/>
        </p:nvSpPr>
        <p:spPr>
          <a:xfrm>
            <a:off x="4908992" y="3518964"/>
            <a:ext cx="315637" cy="16880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3C4752B-884D-7589-1C22-7FDF549E8021}"/>
              </a:ext>
            </a:extLst>
          </p:cNvPr>
          <p:cNvSpPr/>
          <p:nvPr/>
        </p:nvSpPr>
        <p:spPr>
          <a:xfrm>
            <a:off x="6574001" y="3518964"/>
            <a:ext cx="315637" cy="16880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41919D2-D559-DA28-B1DD-9529B656B507}"/>
              </a:ext>
            </a:extLst>
          </p:cNvPr>
          <p:cNvSpPr/>
          <p:nvPr/>
        </p:nvSpPr>
        <p:spPr>
          <a:xfrm>
            <a:off x="8361899" y="3518964"/>
            <a:ext cx="315637" cy="16880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4235-A9EE-B455-7FB3-D15504A8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404040"/>
                </a:solidFill>
                <a:effectLst/>
                <a:latin typeface="Garamond" panose="02020404030301010803" pitchFamily="18" charset="0"/>
              </a:rPr>
              <a:t>Kareem Abdul-Jabbar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DA96-DA7C-A260-B83B-A5E07A6EF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EC5C0-510A-8366-8D66-4A5AC8AE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49" y="1528429"/>
            <a:ext cx="6930991" cy="41761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AF9DB7-3491-EFEE-9602-7B9391C416F0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247CC-1826-2723-0897-7048B581A0F0}"/>
              </a:ext>
            </a:extLst>
          </p:cNvPr>
          <p:cNvSpPr txBox="1"/>
          <p:nvPr/>
        </p:nvSpPr>
        <p:spPr>
          <a:xfrm>
            <a:off x="8335458" y="2693160"/>
            <a:ext cx="3578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Was</a:t>
            </a:r>
            <a:r>
              <a:rPr lang="en-US" b="0" i="0" dirty="0">
                <a:effectLst/>
                <a:latin typeface="Garamond" panose="02020404030301010803" pitchFamily="18" charset="0"/>
              </a:rPr>
              <a:t> the NBA </a:t>
            </a:r>
            <a:r>
              <a:rPr lang="en-US" sz="2400" b="0" i="0" dirty="0">
                <a:effectLst/>
                <a:latin typeface="Garamond" panose="02020404030301010803" pitchFamily="18" charset="0"/>
              </a:rPr>
              <a:t>all-time</a:t>
            </a:r>
            <a:r>
              <a:rPr lang="en-US" b="0" i="0" dirty="0">
                <a:effectLst/>
                <a:latin typeface="Garamond" panose="02020404030301010803" pitchFamily="18" charset="0"/>
              </a:rPr>
              <a:t> leading scorer with </a:t>
            </a:r>
            <a:r>
              <a:rPr lang="en-US" b="1" i="0" dirty="0">
                <a:effectLst/>
                <a:latin typeface="Garamond" panose="02020404030301010803" pitchFamily="18" charset="0"/>
              </a:rPr>
              <a:t>38,387 points</a:t>
            </a:r>
            <a:r>
              <a:rPr lang="en-US" b="0" i="0" dirty="0">
                <a:effectLst/>
                <a:latin typeface="Garamond" panose="02020404030301010803" pitchFamily="18" charset="0"/>
              </a:rPr>
              <a:t>, and he won a record six MVP awards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ABFB-C6BB-A83D-1E74-CE03E065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670"/>
          </a:xfrm>
        </p:spPr>
        <p:txBody>
          <a:bodyPr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John Wooden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9AD37-D73D-F272-AC59-27B1A5D95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573" y="1177712"/>
            <a:ext cx="4591448" cy="339881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5C9D27-90C0-594A-D589-8A8510F0486E}"/>
              </a:ext>
            </a:extLst>
          </p:cNvPr>
          <p:cNvSpPr/>
          <p:nvPr/>
        </p:nvSpPr>
        <p:spPr>
          <a:xfrm>
            <a:off x="172430" y="99278"/>
            <a:ext cx="11814048" cy="66202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07DCAA-D9BA-EF22-B700-6F396BAD8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320" y="1177712"/>
            <a:ext cx="4299416" cy="3398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3EC3F3-E643-6CFD-CD87-2D5F04E4669A}"/>
              </a:ext>
            </a:extLst>
          </p:cNvPr>
          <p:cNvSpPr txBox="1"/>
          <p:nvPr/>
        </p:nvSpPr>
        <p:spPr>
          <a:xfrm>
            <a:off x="602428" y="4851985"/>
            <a:ext cx="11311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effectLst/>
                <a:latin typeface="Garamond" panose="02020404030301010803" pitchFamily="18" charset="0"/>
              </a:rPr>
              <a:t>“Do not let what you cannot do interfere with what you can do</a:t>
            </a:r>
            <a:r>
              <a:rPr lang="en-US" sz="3200" b="0" i="0" dirty="0">
                <a:effectLst/>
                <a:latin typeface="Garamond" panose="02020404030301010803" pitchFamily="18" charset="0"/>
              </a:rPr>
              <a:t>.</a:t>
            </a:r>
            <a:r>
              <a:rPr lang="en-US" sz="3200" b="1" i="0" dirty="0">
                <a:effectLst/>
                <a:latin typeface="Garamond" panose="02020404030301010803" pitchFamily="18" charset="0"/>
              </a:rPr>
              <a:t>”</a:t>
            </a:r>
            <a:r>
              <a:rPr lang="en-US" sz="3200" b="0" i="0" dirty="0">
                <a:effectLst/>
                <a:latin typeface="Garamond" panose="02020404030301010803" pitchFamily="18" charset="0"/>
              </a:rPr>
              <a:t> 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EC9AD-9178-FE63-1A7E-5B40531D3A41}"/>
              </a:ext>
            </a:extLst>
          </p:cNvPr>
          <p:cNvSpPr txBox="1"/>
          <p:nvPr/>
        </p:nvSpPr>
        <p:spPr>
          <a:xfrm>
            <a:off x="602428" y="5642636"/>
            <a:ext cx="8235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5F1919"/>
                </a:solidFill>
                <a:effectLst/>
                <a:latin typeface="Garamond" panose="02020404030301010803" pitchFamily="18" charset="0"/>
              </a:rPr>
              <a:t>“</a:t>
            </a:r>
            <a:r>
              <a:rPr lang="en-US" sz="3200" b="1" i="0" dirty="0">
                <a:effectLst/>
                <a:latin typeface="Garamond" panose="02020404030301010803" pitchFamily="18" charset="0"/>
              </a:rPr>
              <a:t>Never mistake activity for achievement.”</a:t>
            </a:r>
            <a:endParaRPr lang="en-US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89859" y="4488081"/>
            <a:ext cx="7470677" cy="69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25" y="5234872"/>
            <a:ext cx="1818012" cy="1483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35" y="125929"/>
            <a:ext cx="4635321" cy="1325563"/>
          </a:xfrm>
        </p:spPr>
        <p:txBody>
          <a:bodyPr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Constant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799" y="3834455"/>
            <a:ext cx="1799877" cy="1254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404" r="3841"/>
          <a:stretch/>
        </p:blipFill>
        <p:spPr>
          <a:xfrm>
            <a:off x="9647583" y="3834455"/>
            <a:ext cx="2173356" cy="2367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76596"/>
            <a:ext cx="12498987" cy="1101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112" y="1111198"/>
            <a:ext cx="1720731" cy="680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6018" y="5122298"/>
            <a:ext cx="884592" cy="854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203B4-D8DD-C17A-0D1C-3B106A77CBDD}"/>
              </a:ext>
            </a:extLst>
          </p:cNvPr>
          <p:cNvSpPr txBox="1"/>
          <p:nvPr/>
        </p:nvSpPr>
        <p:spPr>
          <a:xfrm>
            <a:off x="9000564" y="120727"/>
            <a:ext cx="3249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*Mario is a character owned by Nintendo. This material is a learning resource that is not affiliated with or endorsed by Nintendo. Fair use.</a:t>
            </a:r>
          </a:p>
        </p:txBody>
      </p:sp>
    </p:spTree>
    <p:extLst>
      <p:ext uri="{BB962C8B-B14F-4D97-AF65-F5344CB8AC3E}">
        <p14:creationId xmlns:p14="http://schemas.microsoft.com/office/powerpoint/2010/main" val="25904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169 L -0.91705 0.0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3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1232508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50"/>
            <a:ext cx="6321286" cy="6860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7" y="-313875"/>
            <a:ext cx="5883967" cy="71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556" y="84146"/>
            <a:ext cx="4267690" cy="1325563"/>
          </a:xfrm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Linear Function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531165" y="1259541"/>
            <a:ext cx="3425882" cy="3607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308" y="4061208"/>
            <a:ext cx="2018544" cy="1217839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D2504-2191-BEF8-D6E8-372F097E0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722" y="1438752"/>
            <a:ext cx="2453796" cy="8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7591 -0.5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-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37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56" y="1691868"/>
            <a:ext cx="6188007" cy="40105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8988" y="4169472"/>
            <a:ext cx="1352739" cy="1724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03147"/>
            <a:ext cx="5036200" cy="854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200" y="6003146"/>
            <a:ext cx="5036200" cy="854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2400" y="6003145"/>
            <a:ext cx="2119600" cy="85485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43390" y="449255"/>
            <a:ext cx="3096949" cy="995958"/>
          </a:xfrm>
        </p:spPr>
        <p:txBody>
          <a:bodyPr>
            <a:no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Quadratic Function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663" y="4851424"/>
            <a:ext cx="941191" cy="11517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215" y="1589201"/>
            <a:ext cx="2295845" cy="819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3038" y="439520"/>
            <a:ext cx="1531630" cy="1444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137930">
            <a:off x="7202698" y="5062744"/>
            <a:ext cx="812100" cy="10567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002064">
            <a:off x="8531777" y="5037482"/>
            <a:ext cx="812100" cy="1056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AB9C8-572E-FD14-F4D6-E1D4F3471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1662" y="802401"/>
            <a:ext cx="707994" cy="708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8826" y="697941"/>
            <a:ext cx="948291" cy="9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0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82 -3.7037E-7 L 0.42448 -0.29005 C 0.39232 -0.35579 0.34349 -0.3912 0.29258 -0.3912 C 0.23463 -0.3912 0.18815 -0.35579 0.15599 -0.29005 L 6.25E-7 -3.7037E-7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8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0648 L 0.003 0.00672 C 0.00221 -0.00416 0.00182 -0.01528 0.00078 -0.02592 C 0.00052 -0.02824 -0.00078 -0.02986 -0.00104 -0.03217 C -0.00182 -0.03912 -0.00156 -0.04629 -0.00234 -0.05301 C -0.00365 -0.06458 -0.00273 -0.05833 -0.00495 -0.07176 C -0.00469 -0.07986 -0.00443 -0.08819 -0.00404 -0.09653 C -0.00391 -0.09977 -0.00338 -0.10324 -0.00312 -0.10648 C -0.00182 -0.12986 -0.00351 -0.11921 -0.00143 -0.13055 C -0.00312 -0.1419 -0.00234 -0.1493 -0.00664 -0.15625 C -0.00742 -0.1574 -0.00846 -0.1581 -0.00924 -0.15926 C -0.01862 -0.15903 -0.02799 -0.16065 -0.03724 -0.15856 C -0.04141 -0.1574 -0.04492 -0.15185 -0.04896 -0.15 C -0.05417 -0.14745 -0.0595 -0.14722 -0.06471 -0.14537 C -0.09609 -0.13379 -0.06263 -0.14328 -0.09036 -0.13611 C -0.09167 -0.13518 -0.0931 -0.13472 -0.0944 -0.13356 C -0.09674 -0.13171 -0.09883 -0.12893 -0.1013 -0.12754 C -0.1043 -0.12569 -0.10742 -0.125 -0.11055 -0.12361 C -0.11458 -0.11828 -0.1194 -0.11435 -0.12266 -0.1074 C -0.13125 -0.08912 -0.12656 -0.09722 -0.13672 -0.08264 C -0.1375 -0.07963 -0.13867 -0.07708 -0.13932 -0.07407 C -0.14088 -0.06481 -0.14154 -0.04861 -0.14271 -0.03981 C -0.14362 -0.03403 -0.14505 -0.02847 -0.14622 -0.02291 C -0.14687 0.00695 -0.147 0.03658 -0.14805 0.06621 C -0.14818 0.06991 -0.14948 0.07338 -0.14974 0.07709 C -0.15039 0.08496 -0.15039 0.09306 -0.15104 0.10116 C -0.15143 0.10625 -0.15273 0.11667 -0.15273 0.1169 L -0.15013 0.11829 " pathEditMode="relative" rAng="0" ptsTypes="AAAAAAAAAAAAAAAAAAAAAAAAAAA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2499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06" y="477506"/>
            <a:ext cx="8201348" cy="4345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17870"/>
            <a:ext cx="1152606" cy="11130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91249" y="123563"/>
            <a:ext cx="3592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Cubic Function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6 1.48148E-6 L -5.20833E-6 1.48148E-6 C 0.00025 -0.00579 0.00025 -0.01157 0.00103 -0.01736 C 0.00194 -0.02407 0.00741 -0.02778 0.00976 -0.03079 C 0.01314 -0.03565 0.01327 -0.03819 0.01627 -0.04421 C 0.01718 -0.0463 0.01861 -0.04792 0.01952 -0.05023 C 0.02942 -0.07292 0.01978 -0.05208 0.02603 -0.06944 C 0.02838 -0.07616 0.03085 -0.08264 0.03358 -0.08866 C 0.03502 -0.0919 0.03658 -0.09514 0.03801 -0.09838 C 0.03879 -0.10023 0.03931 -0.10231 0.0401 -0.10417 C 0.04674 -0.11898 0.03606 -0.09144 0.04556 -0.11574 C 0.04778 -0.12153 0.04973 -0.12755 0.05207 -0.1331 C 0.05325 -0.13588 0.05429 -0.13819 0.05533 -0.14097 C 0.05611 -0.14282 0.05689 -0.14468 0.05754 -0.14676 C 0.05806 -0.14861 0.05793 -0.15093 0.05858 -0.15255 C 0.0595 -0.15486 0.0608 -0.15648 0.06184 -0.15833 C 0.06223 -0.16088 0.06223 -0.16366 0.06301 -0.16597 C 0.06744 -0.18009 0.0664 -0.16111 0.07056 -0.18333 C 0.07252 -0.19375 0.07056 -0.18519 0.07499 -0.19699 C 0.08033 -0.21134 0.07577 -0.20231 0.0815 -0.2125 C 0.08411 -0.23148 0.08059 -0.21181 0.08476 -0.22407 C 0.08528 -0.22569 0.08515 -0.22801 0.0858 -0.22986 C 0.08814 -0.23588 0.09153 -0.24051 0.09335 -0.24722 C 0.09621 -0.25741 0.09439 -0.25278 0.09882 -0.26065 C 0.0996 -0.26458 0.09934 -0.26944 0.10103 -0.27222 C 0.10624 -0.28171 0.09986 -0.26968 0.10533 -0.28194 C 0.11158 -0.29583 0.10299 -0.27384 0.10976 -0.29167 C 0.11002 -0.29352 0.11028 -0.2956 0.1108 -0.29745 C 0.11223 -0.30231 0.11314 -0.30347 0.1151 -0.30718 C 0.11666 -0.31389 0.11705 -0.31713 0.11952 -0.32245 C 0.12043 -0.32454 0.12174 -0.32616 0.12278 -0.32824 C 0.12538 -0.33403 0.13033 -0.34583 0.13033 -0.34583 C 0.13306 -0.35995 0.13098 -0.3544 0.1358 -0.36319 C 0.13658 -0.36644 0.13697 -0.36968 0.13801 -0.37269 C 0.13853 -0.37431 0.13944 -0.37523 0.1401 -0.37662 C 0.14127 -0.37917 0.14231 -0.38171 0.14335 -0.38426 C 0.1453 -0.39444 0.14387 -0.38843 0.14882 -0.40185 C 0.1496 -0.4037 0.15012 -0.40579 0.15103 -0.40764 L 0.15754 -0.41921 L 0.15976 -0.42292 C 0.16145 -0.42917 0.16366 -0.43773 0.16627 -0.44236 C 0.16809 -0.4456 0.16952 -0.44954 0.17174 -0.45208 C 0.17278 -0.45324 0.17395 -0.4544 0.17499 -0.45579 C 0.17681 -0.4588 0.17825 -0.46296 0.18033 -0.46551 C 0.18398 -0.46991 0.18788 -0.47407 0.19127 -0.47894 C 0.19517 -0.48472 0.19895 -0.49144 0.20325 -0.49653 C 0.20429 -0.49769 0.20546 -0.49884 0.2065 -0.50023 C 0.20767 -0.50208 0.20832 -0.50486 0.20976 -0.50602 C 0.21171 -0.5081 0.21418 -0.50833 0.21627 -0.50995 C 0.21952 -0.5125 0.22004 -0.51551 0.22278 -0.51968 C 0.22499 -0.52315 0.22994 -0.52917 0.23254 -0.53125 C 0.23658 -0.53449 0.25012 -0.54028 0.25207 -0.54074 C 0.25976 -0.54306 0.2565 -0.54144 0.26184 -0.54468 C 0.27851 -0.54352 0.2953 -0.54398 0.31184 -0.54074 C 0.31848 -0.53958 0.32512 -0.53079 0.3315 -0.52731 C 0.33358 -0.52616 0.3358 -0.52593 0.33801 -0.52546 C 0.34348 -0.51551 0.33788 -0.525 0.35103 -0.50995 C 0.3526 -0.5081 0.3539 -0.50579 0.35533 -0.50417 C 0.35676 -0.50255 0.35832 -0.50185 0.35976 -0.50023 C 0.36262 -0.49676 0.37004 -0.48519 0.37174 -0.48102 C 0.37239 -0.47894 0.37317 -0.47708 0.37382 -0.47523 C 0.37473 -0.47269 0.37512 -0.46991 0.37603 -0.46736 C 0.37694 -0.46481 0.37825 -0.46227 0.37929 -0.45972 C 0.38007 -0.45509 0.38072 -0.45069 0.3815 -0.4463 C 0.38267 -0.43935 0.38371 -0.43287 0.3858 -0.42685 C 0.38684 -0.42407 0.38801 -0.42176 0.38905 -0.41921 C 0.39114 -0.40417 0.38853 -0.41852 0.39348 -0.4037 C 0.39504 -0.39861 0.39595 -0.39306 0.39778 -0.38819 C 0.39856 -0.38634 0.39934 -0.38449 0.39999 -0.38241 C 0.40077 -0.37986 0.40129 -0.37708 0.40207 -0.37477 C 0.40312 -0.37199 0.40429 -0.36944 0.40533 -0.3669 C 0.40715 -0.35856 0.41002 -0.35069 0.4108 -0.3419 C 0.41119 -0.33796 0.41119 -0.33403 0.41197 -0.33032 C 0.41327 -0.32361 0.41614 -0.31782 0.41731 -0.31088 C 0.41848 -0.3044 0.41965 -0.29815 0.42056 -0.29167 C 0.42108 -0.28843 0.42108 -0.28495 0.42174 -0.28194 C 0.42213 -0.27986 0.42317 -0.27824 0.42382 -0.27616 C 0.42499 -0.27292 0.42603 -0.26968 0.42707 -0.26644 C 0.42746 -0.26389 0.42786 -0.26134 0.42825 -0.2588 C 0.42864 -0.25556 0.42877 -0.25231 0.42929 -0.24907 C 0.42994 -0.24514 0.43072 -0.24144 0.4315 -0.2375 C 0.43202 -0.23056 0.43241 -0.22315 0.43371 -0.2162 C 0.43424 -0.21296 0.43515 -0.20972 0.4358 -0.20671 C 0.43788 -0.18796 0.43541 -0.2044 0.43905 -0.1912 C 0.43957 -0.18935 0.43957 -0.18704 0.44023 -0.18542 C 0.44387 -0.17384 0.44231 -0.18125 0.44556 -0.17384 C 0.44648 -0.17199 0.447 -0.16991 0.44778 -0.16806 C 0.44882 -0.16528 0.44999 -0.16296 0.45103 -0.16019 C 0.4522 -0.15718 0.45286 -0.15324 0.45429 -0.15069 C 0.45546 -0.14861 0.45741 -0.14838 0.45871 -0.14676 C 0.47069 -0.13009 0.45663 -0.14259 0.47174 -0.13125 C 0.47603 -0.12338 0.47121 -0.13079 0.47825 -0.12546 C 0.47942 -0.12454 0.48033 -0.12292 0.4815 -0.12153 C 0.48905 -0.12222 0.49674 -0.12199 0.50429 -0.12361 C 0.50624 -0.12384 0.50793 -0.12593 0.50976 -0.12731 C 0.51392 -0.13079 0.52304 -0.14005 0.52499 -0.14282 C 0.5289 -0.14861 0.53332 -0.1537 0.53697 -0.16019 C 0.5384 -0.16273 0.5397 -0.16574 0.54127 -0.16806 C 0.544 -0.17199 0.54726 -0.17546 0.54999 -0.17963 C 0.55233 -0.1831 0.55416 -0.1875 0.5565 -0.1912 C 0.55741 -0.19259 0.55885 -0.19329 0.55976 -0.19491 C 0.56171 -0.19861 0.56327 -0.20301 0.56523 -0.20671 C 0.56978 -0.21528 0.57434 -0.22384 0.57929 -0.23171 C 0.58606 -0.24236 0.58866 -0.2456 0.59452 -0.25694 C 0.60377 -0.27454 0.60767 -0.28356 0.61627 -0.30509 C 0.62004 -0.31458 0.62278 -0.32546 0.6272 -0.33403 C 0.63007 -0.33981 0.63332 -0.34514 0.6358 -0.35162 C 0.63801 -0.35694 0.63931 -0.36319 0.64127 -0.36898 C 0.64296 -0.37361 0.64504 -0.37778 0.64674 -0.38241 C 0.6483 -0.38681 0.64947 -0.39144 0.65103 -0.39606 C 0.65429 -0.40509 0.65767 -0.41389 0.6608 -0.42292 C 0.66275 -0.4287 0.66431 -0.43472 0.66627 -0.44028 C 0.67004 -0.45093 0.67421 -0.46111 0.67825 -0.4713 C 0.68007 -0.47593 0.68371 -0.48472 0.68371 -0.48472 C 0.69101 -0.52384 0.67968 -0.4669 0.69023 -0.5081 C 0.69101 -0.51111 0.69049 -0.51458 0.69127 -0.51759 C 0.6927 -0.52315 0.69504 -0.52778 0.69674 -0.5331 C 0.69765 -0.53611 0.69817 -0.53958 0.69895 -0.54282 C 0.70025 -0.54861 0.70155 -0.55463 0.70325 -0.56019 C 0.70416 -0.56296 0.70546 -0.56528 0.7065 -0.56782 C 0.70754 -0.57431 0.70845 -0.58102 0.70976 -0.58727 C 0.71041 -0.59028 0.71614 -0.60231 0.71627 -0.60278 C 0.71835 -0.61759 0.71562 -0.6037 0.72056 -0.6162 C 0.72161 -0.61852 0.722 -0.62153 0.72278 -0.62384 C 0.72382 -0.62662 0.72499 -0.62917 0.72603 -0.63171 C 0.72812 -0.64282 0.7259 -0.63356 0.73254 -0.64722 C 0.73345 -0.64884 0.73398 -0.65093 0.73476 -0.65301 C 0.7358 -0.65556 0.73697 -0.6581 0.73801 -0.66065 C 0.7401 -0.67199 0.73775 -0.66088 0.74127 -0.67222 C 0.74244 -0.67593 0.74348 -0.67986 0.74452 -0.6838 L 0.74569 -0.69144 L 0.74127 -0.67616 " pathEditMode="relative" ptsTypes="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490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Roboto</vt:lpstr>
      <vt:lpstr>Office Theme</vt:lpstr>
      <vt:lpstr>What do you see? What do you wonder?</vt:lpstr>
      <vt:lpstr>The Calculation</vt:lpstr>
      <vt:lpstr>In American Football, there are four Downs</vt:lpstr>
      <vt:lpstr>Kareem Abdul-Jabbar</vt:lpstr>
      <vt:lpstr>John Wooden</vt:lpstr>
      <vt:lpstr>Constant Function</vt:lpstr>
      <vt:lpstr>Linear Function</vt:lpstr>
      <vt:lpstr>Quadratic Function</vt:lpstr>
      <vt:lpstr>PowerPoint Presentation</vt:lpstr>
      <vt:lpstr>Different Functions (Single-Variable)</vt:lpstr>
      <vt:lpstr>Different Functions Cont’d …</vt:lpstr>
      <vt:lpstr>PowerPoint Presentation</vt:lpstr>
      <vt:lpstr>PowerPoint Presentation</vt:lpstr>
      <vt:lpstr>Go to desmos.com. Plot all seven points and make sure the line goes through all of them.</vt:lpstr>
      <vt:lpstr>Modern Mathematics</vt:lpstr>
      <vt:lpstr>Problem. Paula has been on a diet for 3 months and currently weighs 151 pounds. After 5 months of dieting, she is at 147 pounds. If her weight loss follows a linear progression, find how much weight she has lost after 8 months.</vt:lpstr>
      <vt:lpstr>PowerPoint Presentation</vt:lpstr>
      <vt:lpstr>PowerPoint Presentation</vt:lpstr>
      <vt:lpstr>Problem. If f(x) = 3x + 2, find a) f(0) b) f(1) c) f(1/3)</vt:lpstr>
      <vt:lpstr>If you enjoyed this presentation or found it useful for teaching, please check out my YouTube channel and my book (links clickable):   Learning Isn’t Linear  Learning Isn't Linear: The Essential Problem, Solution, and Project Book for Students, Teachers, and Parents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see what do you wonder</dc:title>
  <dc:creator>Matthew</dc:creator>
  <cp:lastModifiedBy>Matthew Albano</cp:lastModifiedBy>
  <cp:revision>32</cp:revision>
  <dcterms:created xsi:type="dcterms:W3CDTF">2022-11-13T23:44:20Z</dcterms:created>
  <dcterms:modified xsi:type="dcterms:W3CDTF">2026-03-18T10:04:58Z</dcterms:modified>
</cp:coreProperties>
</file>