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2" r:id="rId4"/>
    <p:sldId id="258" r:id="rId5"/>
    <p:sldId id="261" r:id="rId6"/>
    <p:sldId id="259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50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ew Albano" userId="a39a1625c816c4ec" providerId="LiveId" clId="{1EDA9ED9-2A5F-40D1-B412-683667FA9CB2}"/>
    <pc:docChg chg="custSel modSld">
      <pc:chgData name="Matthew Albano" userId="a39a1625c816c4ec" providerId="LiveId" clId="{1EDA9ED9-2A5F-40D1-B412-683667FA9CB2}" dt="2026-03-25T16:58:46.183" v="188" actId="2711"/>
      <pc:docMkLst>
        <pc:docMk/>
      </pc:docMkLst>
      <pc:sldChg chg="modSp">
        <pc:chgData name="Matthew Albano" userId="a39a1625c816c4ec" providerId="LiveId" clId="{1EDA9ED9-2A5F-40D1-B412-683667FA9CB2}" dt="2026-03-25T16:53:53.392" v="0" actId="20577"/>
        <pc:sldMkLst>
          <pc:docMk/>
          <pc:sldMk cId="1459614329" sldId="258"/>
        </pc:sldMkLst>
        <pc:spChg chg="mod">
          <ac:chgData name="Matthew Albano" userId="a39a1625c816c4ec" providerId="LiveId" clId="{1EDA9ED9-2A5F-40D1-B412-683667FA9CB2}" dt="2026-03-25T16:53:53.392" v="0" actId="20577"/>
          <ac:spMkLst>
            <pc:docMk/>
            <pc:sldMk cId="1459614329" sldId="258"/>
            <ac:spMk id="3" creationId="{7BD38A67-5A3D-C3A4-308C-BC4F481772C5}"/>
          </ac:spMkLst>
        </pc:spChg>
      </pc:sldChg>
      <pc:sldChg chg="modSp mod">
        <pc:chgData name="Matthew Albano" userId="a39a1625c816c4ec" providerId="LiveId" clId="{1EDA9ED9-2A5F-40D1-B412-683667FA9CB2}" dt="2026-03-25T16:56:14.475" v="75" actId="20577"/>
        <pc:sldMkLst>
          <pc:docMk/>
          <pc:sldMk cId="772134748" sldId="259"/>
        </pc:sldMkLst>
        <pc:spChg chg="mod">
          <ac:chgData name="Matthew Albano" userId="a39a1625c816c4ec" providerId="LiveId" clId="{1EDA9ED9-2A5F-40D1-B412-683667FA9CB2}" dt="2026-03-25T16:56:14.475" v="75" actId="20577"/>
          <ac:spMkLst>
            <pc:docMk/>
            <pc:sldMk cId="772134748" sldId="259"/>
            <ac:spMk id="2" creationId="{ECB5D094-D940-006F-6467-CEDA12D08141}"/>
          </ac:spMkLst>
        </pc:spChg>
      </pc:sldChg>
      <pc:sldChg chg="modSp mod">
        <pc:chgData name="Matthew Albano" userId="a39a1625c816c4ec" providerId="LiveId" clId="{1EDA9ED9-2A5F-40D1-B412-683667FA9CB2}" dt="2026-03-25T16:54:54.282" v="54" actId="1037"/>
        <pc:sldMkLst>
          <pc:docMk/>
          <pc:sldMk cId="2491844853" sldId="261"/>
        </pc:sldMkLst>
        <pc:spChg chg="mod">
          <ac:chgData name="Matthew Albano" userId="a39a1625c816c4ec" providerId="LiveId" clId="{1EDA9ED9-2A5F-40D1-B412-683667FA9CB2}" dt="2026-03-25T16:54:54.282" v="54" actId="1037"/>
          <ac:spMkLst>
            <pc:docMk/>
            <pc:sldMk cId="2491844853" sldId="261"/>
            <ac:spMk id="2" creationId="{6469D6BA-1FE1-70A0-3A78-B52A575093F2}"/>
          </ac:spMkLst>
        </pc:spChg>
        <pc:spChg chg="mod">
          <ac:chgData name="Matthew Albano" userId="a39a1625c816c4ec" providerId="LiveId" clId="{1EDA9ED9-2A5F-40D1-B412-683667FA9CB2}" dt="2026-03-25T16:54:54.282" v="54" actId="1037"/>
          <ac:spMkLst>
            <pc:docMk/>
            <pc:sldMk cId="2491844853" sldId="261"/>
            <ac:spMk id="3" creationId="{A051ECE3-D11C-ECF3-8D82-89AA92FF6C38}"/>
          </ac:spMkLst>
        </pc:spChg>
        <pc:spChg chg="mod">
          <ac:chgData name="Matthew Albano" userId="a39a1625c816c4ec" providerId="LiveId" clId="{1EDA9ED9-2A5F-40D1-B412-683667FA9CB2}" dt="2026-03-25T16:54:54.282" v="54" actId="1037"/>
          <ac:spMkLst>
            <pc:docMk/>
            <pc:sldMk cId="2491844853" sldId="261"/>
            <ac:spMk id="4" creationId="{AB3BB13D-9FC0-2865-3492-C814811C0D79}"/>
          </ac:spMkLst>
        </pc:spChg>
        <pc:spChg chg="mod">
          <ac:chgData name="Matthew Albano" userId="a39a1625c816c4ec" providerId="LiveId" clId="{1EDA9ED9-2A5F-40D1-B412-683667FA9CB2}" dt="2026-03-25T16:54:54.282" v="54" actId="1037"/>
          <ac:spMkLst>
            <pc:docMk/>
            <pc:sldMk cId="2491844853" sldId="261"/>
            <ac:spMk id="5" creationId="{380D3A77-EEA3-C93B-24DC-40C8923349B4}"/>
          </ac:spMkLst>
        </pc:spChg>
        <pc:spChg chg="mod">
          <ac:chgData name="Matthew Albano" userId="a39a1625c816c4ec" providerId="LiveId" clId="{1EDA9ED9-2A5F-40D1-B412-683667FA9CB2}" dt="2026-03-25T16:54:54.282" v="54" actId="1037"/>
          <ac:spMkLst>
            <pc:docMk/>
            <pc:sldMk cId="2491844853" sldId="261"/>
            <ac:spMk id="6" creationId="{A8DB8A35-06F6-C26E-AFEE-48B097C0B15E}"/>
          </ac:spMkLst>
        </pc:spChg>
        <pc:spChg chg="mod">
          <ac:chgData name="Matthew Albano" userId="a39a1625c816c4ec" providerId="LiveId" clId="{1EDA9ED9-2A5F-40D1-B412-683667FA9CB2}" dt="2026-03-25T16:54:54.282" v="54" actId="1037"/>
          <ac:spMkLst>
            <pc:docMk/>
            <pc:sldMk cId="2491844853" sldId="261"/>
            <ac:spMk id="11" creationId="{E4AB2D0B-EEE7-ED2D-F721-977E04768D82}"/>
          </ac:spMkLst>
        </pc:spChg>
        <pc:spChg chg="mod">
          <ac:chgData name="Matthew Albano" userId="a39a1625c816c4ec" providerId="LiveId" clId="{1EDA9ED9-2A5F-40D1-B412-683667FA9CB2}" dt="2026-03-25T16:54:54.282" v="54" actId="1037"/>
          <ac:spMkLst>
            <pc:docMk/>
            <pc:sldMk cId="2491844853" sldId="261"/>
            <ac:spMk id="14" creationId="{75CF1F6B-4C76-10A9-66AB-D4DC15B9CD34}"/>
          </ac:spMkLst>
        </pc:spChg>
        <pc:cxnChg chg="mod">
          <ac:chgData name="Matthew Albano" userId="a39a1625c816c4ec" providerId="LiveId" clId="{1EDA9ED9-2A5F-40D1-B412-683667FA9CB2}" dt="2026-03-25T16:54:54.282" v="54" actId="1037"/>
          <ac:cxnSpMkLst>
            <pc:docMk/>
            <pc:sldMk cId="2491844853" sldId="261"/>
            <ac:cxnSpMk id="9" creationId="{0AE10686-BA11-EE5C-7061-D87EC257BCBD}"/>
          </ac:cxnSpMkLst>
        </pc:cxnChg>
      </pc:sldChg>
      <pc:sldChg chg="addSp delSp modSp mod">
        <pc:chgData name="Matthew Albano" userId="a39a1625c816c4ec" providerId="LiveId" clId="{1EDA9ED9-2A5F-40D1-B412-683667FA9CB2}" dt="2026-03-25T16:58:46.183" v="188" actId="2711"/>
        <pc:sldMkLst>
          <pc:docMk/>
          <pc:sldMk cId="990314961" sldId="265"/>
        </pc:sldMkLst>
        <pc:spChg chg="mod">
          <ac:chgData name="Matthew Albano" userId="a39a1625c816c4ec" providerId="LiveId" clId="{1EDA9ED9-2A5F-40D1-B412-683667FA9CB2}" dt="2026-03-25T16:58:46.183" v="188" actId="2711"/>
          <ac:spMkLst>
            <pc:docMk/>
            <pc:sldMk cId="990314961" sldId="265"/>
            <ac:spMk id="2" creationId="{61EEA02E-11C9-6D8C-ED77-777CFA9DDCDA}"/>
          </ac:spMkLst>
        </pc:spChg>
        <pc:spChg chg="del">
          <ac:chgData name="Matthew Albano" userId="a39a1625c816c4ec" providerId="LiveId" clId="{1EDA9ED9-2A5F-40D1-B412-683667FA9CB2}" dt="2026-03-25T16:57:07.732" v="76" actId="478"/>
          <ac:spMkLst>
            <pc:docMk/>
            <pc:sldMk cId="990314961" sldId="265"/>
            <ac:spMk id="3" creationId="{69A53F78-728E-3FE1-11E2-B99375782F6C}"/>
          </ac:spMkLst>
        </pc:spChg>
        <pc:spChg chg="add mod">
          <ac:chgData name="Matthew Albano" userId="a39a1625c816c4ec" providerId="LiveId" clId="{1EDA9ED9-2A5F-40D1-B412-683667FA9CB2}" dt="2026-03-25T16:57:58.318" v="174"/>
          <ac:spMkLst>
            <pc:docMk/>
            <pc:sldMk cId="990314961" sldId="265"/>
            <ac:spMk id="4" creationId="{515B3926-A7EA-4A28-F872-5B7D6DF4C77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C0224C-F415-47F9-AAC7-A22669961496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AFED61-636B-48F7-95CA-0B172538D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493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Analysis ties numbers and geometry together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AFED61-636B-48F7-95CA-0B172538DCB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060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573E3-7499-C2A5-F332-D9C1A68C1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830EFA-BE5F-B63D-CB7C-094B7F8CFE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94D9D-CF3B-BA3A-D46F-A65638635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72C28-F77F-4CF7-829F-AFE4321D9FC3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440711-EBA6-9FAC-3B34-9F3A363EB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E03ED1-F756-93A0-19DE-7A2660C50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42A8-C909-48C4-B7D4-A9662FC74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473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D3A6E-E8F0-CA39-42A0-773851DBD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BA68CC-F7EA-8433-2747-7EDBD5515D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FBC43-37FC-52BA-0831-413283479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72C28-F77F-4CF7-829F-AFE4321D9FC3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6C9DAE-FF89-E0CE-BF97-2EDEC9EAD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5B6A8B-C5DB-B8CE-A8A0-7D97585EA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42A8-C909-48C4-B7D4-A9662FC74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783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120C6B-1341-FBD1-2181-BFEE0417E1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994B5C-536D-9902-461A-FD4C9E47EF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BD8B5-3729-EED7-9424-F666C59CE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72C28-F77F-4CF7-829F-AFE4321D9FC3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39AD34-BF68-2434-CD71-5C99E0B63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AE47F1-061C-ADA2-C982-467606AC8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42A8-C909-48C4-B7D4-A9662FC74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40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992F2-F6F1-2DF8-326F-0C444C776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81EB7-46D2-4B31-A100-32CC0B620B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7244EF-D100-BC3B-9747-CA9A249AE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72C28-F77F-4CF7-829F-AFE4321D9FC3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FD5779-A533-4E03-66E8-57EB80BE4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7C2D9-1A06-C630-C193-170DBB74A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42A8-C909-48C4-B7D4-A9662FC74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911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DDDCF-1A0A-A423-0056-433A5538E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62031E-1CDA-EDC6-6112-A55AAFEEF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12BC3C-FA3B-12B4-7B61-42F62FBFD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72C28-F77F-4CF7-829F-AFE4321D9FC3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C72807-914B-482A-6D5A-2916C5B05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85E8C1-06E8-CC87-ED49-7EE2145B1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42A8-C909-48C4-B7D4-A9662FC74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578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1A8F9-6AE1-3EDB-73C9-07436203E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886AB-D550-2E2C-6CD1-D39938EB2B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91F385-F23E-9052-EDED-DE161BDDAC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725A0C-03C4-3EC4-3D0F-B10C29C48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72C28-F77F-4CF7-829F-AFE4321D9FC3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A3715B-A4A3-FC6B-7376-D06FFB4FE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270A13-14EF-BD90-F35A-759F9A1F8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42A8-C909-48C4-B7D4-A9662FC74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53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BBA4D-DC3A-2839-C3C3-0113998DE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AD5C89-94CF-37A4-7AF0-BA77F6F30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E3794-C3DE-6534-C343-C0214872F4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A7D92E-F6C5-C1FC-1688-C71B8FB398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92B8F9-3F80-E45D-C1D1-D88ED024C9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A29B77-CDCE-665D-BA9B-4A77EA86E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72C28-F77F-4CF7-829F-AFE4321D9FC3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FAF2BA-A479-5D73-CC9F-43DA2186D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F7013C-C9F0-2818-4B35-0963B87B4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42A8-C909-48C4-B7D4-A9662FC74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257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F4727-911D-3AE5-F179-309934CFE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30D275-0319-DA0F-23D5-AE8A25C9C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72C28-F77F-4CF7-829F-AFE4321D9FC3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BE2F97-02A4-027E-71D6-3A2DE0C28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4DC905-56B5-5603-B901-DBEFBC964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42A8-C909-48C4-B7D4-A9662FC74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719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192453-96C3-DD7B-AD0A-44F9E8E6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72C28-F77F-4CF7-829F-AFE4321D9FC3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1421C3-B003-04BE-B4DE-A33422692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D171DF-F606-C4E4-55D0-6BE551FE0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42A8-C909-48C4-B7D4-A9662FC74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003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B670B-CA33-4BF7-B45A-12F25B6F4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C452F-A916-DF21-BE64-AC705FAE6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549043-237D-9795-9C8C-83B426993C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5A8921-EFF1-4826-E16D-09D8DB604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72C28-F77F-4CF7-829F-AFE4321D9FC3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65415E-675B-9A2A-B544-E7C12A225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B2BD36-D5AC-FD25-4F37-E04651571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42A8-C909-48C4-B7D4-A9662FC74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475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D7B15-B090-5358-25B2-BE783498F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69605F-E4EB-7D74-8966-F340708DBB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919A1A-888F-59C5-EA9F-04E8CCAB8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6C26A3-EA7C-1CD9-7408-B977C16A1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72C28-F77F-4CF7-829F-AFE4321D9FC3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E8477A-8D32-2F13-5842-C650B6D40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8DF44B-2DAD-90A8-9DF6-63866A4BB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42A8-C909-48C4-B7D4-A9662FC74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661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C5502A-1899-68AF-E812-C78FD825F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B325AA-168F-90EC-0D6A-F1448C0FA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6F3102-52A7-F49C-BED9-636A963283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72C28-F77F-4CF7-829F-AFE4321D9FC3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4E4B1A-2A9D-0FC2-A407-60465135E9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5D21A8-434D-634A-77DD-27DAD19321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142A8-C909-48C4-B7D4-A9662FC74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80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legal-info.lawyers.com/research/education-law/when-can-you-drop-out-of-school-in-new-jersey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learningisntlinear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2ECC9-8713-FBF9-1B8F-49A4707EC5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Garamond" panose="02020404030301010803" pitchFamily="18" charset="0"/>
              </a:rPr>
              <a:t>Why are the Fundamentals Important and Are you in “College” Now?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F3AC6D-0298-A1C7-A706-D60EBCF12D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Garamond" panose="02020404030301010803" pitchFamily="18" charset="0"/>
              </a:rPr>
              <a:t>(A Presentation for High School)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297FF0-BAC2-5288-B811-5E2D3E74F14C}"/>
              </a:ext>
            </a:extLst>
          </p:cNvPr>
          <p:cNvSpPr/>
          <p:nvPr/>
        </p:nvSpPr>
        <p:spPr>
          <a:xfrm>
            <a:off x="209550" y="187778"/>
            <a:ext cx="11772900" cy="6482443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814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9D6BA-1FE1-70A0-3A78-B52A57509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3307" y="1170668"/>
            <a:ext cx="2686504" cy="1325563"/>
          </a:xfrm>
        </p:spPr>
        <p:txBody>
          <a:bodyPr>
            <a:noAutofit/>
          </a:bodyPr>
          <a:lstStyle/>
          <a:p>
            <a:r>
              <a:rPr lang="en-US" sz="5400" b="1" dirty="0">
                <a:latin typeface="Garamond" panose="02020404030301010803" pitchFamily="18" charset="0"/>
              </a:rPr>
              <a:t>Reading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B3BB13D-9FC0-2865-3492-C814811C0D79}"/>
              </a:ext>
            </a:extLst>
          </p:cNvPr>
          <p:cNvSpPr txBox="1">
            <a:spLocks/>
          </p:cNvSpPr>
          <p:nvPr/>
        </p:nvSpPr>
        <p:spPr>
          <a:xfrm>
            <a:off x="7445829" y="1170669"/>
            <a:ext cx="24656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>
                <a:latin typeface="Garamond" panose="02020404030301010803" pitchFamily="18" charset="0"/>
              </a:rPr>
              <a:t>Writing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80D3A77-EEA3-C93B-24DC-40C8923349B4}"/>
              </a:ext>
            </a:extLst>
          </p:cNvPr>
          <p:cNvSpPr txBox="1">
            <a:spLocks/>
          </p:cNvSpPr>
          <p:nvPr/>
        </p:nvSpPr>
        <p:spPr>
          <a:xfrm>
            <a:off x="1491343" y="3772352"/>
            <a:ext cx="2743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>
                <a:latin typeface="Garamond" panose="02020404030301010803" pitchFamily="18" charset="0"/>
              </a:rPr>
              <a:t>Drawing</a:t>
            </a:r>
            <a:endParaRPr lang="en-US" sz="4800" b="1" dirty="0">
              <a:latin typeface="Garamond" panose="02020404030301010803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8DB8A35-06F6-C26E-AFEE-48B097C0B15E}"/>
              </a:ext>
            </a:extLst>
          </p:cNvPr>
          <p:cNvSpPr txBox="1">
            <a:spLocks/>
          </p:cNvSpPr>
          <p:nvPr/>
        </p:nvSpPr>
        <p:spPr>
          <a:xfrm>
            <a:off x="7815943" y="3772353"/>
            <a:ext cx="19206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>
                <a:latin typeface="Garamond" panose="02020404030301010803" pitchFamily="18" charset="0"/>
              </a:rPr>
              <a:t>Math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E85C1A-3525-83FA-5F07-68A1975A3F3A}"/>
              </a:ext>
            </a:extLst>
          </p:cNvPr>
          <p:cNvSpPr/>
          <p:nvPr/>
        </p:nvSpPr>
        <p:spPr>
          <a:xfrm>
            <a:off x="209550" y="187778"/>
            <a:ext cx="11772900" cy="6482443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B3C6EA2-53A9-05F5-112C-5FFCF31F3B95}"/>
              </a:ext>
            </a:extLst>
          </p:cNvPr>
          <p:cNvCxnSpPr>
            <a:cxnSpLocks/>
          </p:cNvCxnSpPr>
          <p:nvPr/>
        </p:nvCxnSpPr>
        <p:spPr>
          <a:xfrm>
            <a:off x="4229554" y="2160814"/>
            <a:ext cx="3586389" cy="2106385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D9CC523-118C-6110-CDD9-9F10143E5BF5}"/>
              </a:ext>
            </a:extLst>
          </p:cNvPr>
          <p:cNvCxnSpPr>
            <a:cxnSpLocks/>
          </p:cNvCxnSpPr>
          <p:nvPr/>
        </p:nvCxnSpPr>
        <p:spPr>
          <a:xfrm flipV="1">
            <a:off x="4302465" y="2041071"/>
            <a:ext cx="3230673" cy="2226128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381B17F-833E-8E63-BC74-94B5A87A8A18}"/>
              </a:ext>
            </a:extLst>
          </p:cNvPr>
          <p:cNvCxnSpPr>
            <a:cxnSpLocks/>
          </p:cNvCxnSpPr>
          <p:nvPr/>
        </p:nvCxnSpPr>
        <p:spPr>
          <a:xfrm>
            <a:off x="8528957" y="2143693"/>
            <a:ext cx="13916" cy="1813264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E2F11C2-84D1-7771-EAC5-9F136AE76331}"/>
              </a:ext>
            </a:extLst>
          </p:cNvPr>
          <p:cNvCxnSpPr>
            <a:cxnSpLocks/>
            <a:endCxn id="6" idx="1"/>
          </p:cNvCxnSpPr>
          <p:nvPr/>
        </p:nvCxnSpPr>
        <p:spPr>
          <a:xfrm flipV="1">
            <a:off x="4302465" y="4435135"/>
            <a:ext cx="3513478" cy="37080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84606F0-F0B0-59CD-D933-11C778924A99}"/>
              </a:ext>
            </a:extLst>
          </p:cNvPr>
          <p:cNvCxnSpPr>
            <a:cxnSpLocks/>
          </p:cNvCxnSpPr>
          <p:nvPr/>
        </p:nvCxnSpPr>
        <p:spPr>
          <a:xfrm>
            <a:off x="2768326" y="2227660"/>
            <a:ext cx="13916" cy="1813264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993C485-EFCB-EA48-054E-8429E04E6C12}"/>
              </a:ext>
            </a:extLst>
          </p:cNvPr>
          <p:cNvCxnSpPr>
            <a:cxnSpLocks/>
          </p:cNvCxnSpPr>
          <p:nvPr/>
        </p:nvCxnSpPr>
        <p:spPr>
          <a:xfrm flipV="1">
            <a:off x="4021081" y="1814909"/>
            <a:ext cx="3513478" cy="37080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849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9D6BA-1FE1-70A0-3A78-B52A57509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2187" y="2483362"/>
            <a:ext cx="2686504" cy="1325563"/>
          </a:xfrm>
        </p:spPr>
        <p:txBody>
          <a:bodyPr>
            <a:noAutofit/>
          </a:bodyPr>
          <a:lstStyle/>
          <a:p>
            <a:r>
              <a:rPr lang="en-US" sz="5400" b="1" dirty="0">
                <a:latin typeface="Garamond" panose="02020404030301010803" pitchFamily="18" charset="0"/>
              </a:rPr>
              <a:t>Analysis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B3BB13D-9FC0-2865-3492-C814811C0D79}"/>
              </a:ext>
            </a:extLst>
          </p:cNvPr>
          <p:cNvSpPr txBox="1">
            <a:spLocks/>
          </p:cNvSpPr>
          <p:nvPr/>
        </p:nvSpPr>
        <p:spPr>
          <a:xfrm>
            <a:off x="5415643" y="626384"/>
            <a:ext cx="297724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>
                <a:latin typeface="Garamond" panose="02020404030301010803" pitchFamily="18" charset="0"/>
              </a:rPr>
              <a:t>Numbers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80D3A77-EEA3-C93B-24DC-40C8923349B4}"/>
              </a:ext>
            </a:extLst>
          </p:cNvPr>
          <p:cNvSpPr txBox="1">
            <a:spLocks/>
          </p:cNvSpPr>
          <p:nvPr/>
        </p:nvSpPr>
        <p:spPr>
          <a:xfrm>
            <a:off x="5301342" y="4407920"/>
            <a:ext cx="32058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>
                <a:latin typeface="Garamond" panose="02020404030301010803" pitchFamily="18" charset="0"/>
              </a:rPr>
              <a:t>Geometry</a:t>
            </a:r>
            <a:endParaRPr lang="en-US" sz="4800" b="1" dirty="0">
              <a:latin typeface="Garamond" panose="02020404030301010803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8DB8A35-06F6-C26E-AFEE-48B097C0B15E}"/>
              </a:ext>
            </a:extLst>
          </p:cNvPr>
          <p:cNvSpPr txBox="1">
            <a:spLocks/>
          </p:cNvSpPr>
          <p:nvPr/>
        </p:nvSpPr>
        <p:spPr>
          <a:xfrm>
            <a:off x="2292646" y="2517152"/>
            <a:ext cx="266831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>
                <a:latin typeface="Garamond" panose="02020404030301010803" pitchFamily="18" charset="0"/>
              </a:rPr>
              <a:t>Math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E85C1A-3525-83FA-5F07-68A1975A3F3A}"/>
              </a:ext>
            </a:extLst>
          </p:cNvPr>
          <p:cNvSpPr/>
          <p:nvPr/>
        </p:nvSpPr>
        <p:spPr>
          <a:xfrm>
            <a:off x="209550" y="187778"/>
            <a:ext cx="11772900" cy="6482443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993C485-EFCB-EA48-054E-8429E04E6C12}"/>
              </a:ext>
            </a:extLst>
          </p:cNvPr>
          <p:cNvCxnSpPr>
            <a:cxnSpLocks/>
          </p:cNvCxnSpPr>
          <p:nvPr/>
        </p:nvCxnSpPr>
        <p:spPr>
          <a:xfrm>
            <a:off x="6863328" y="1559156"/>
            <a:ext cx="0" cy="1222144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eft Brace 8">
            <a:extLst>
              <a:ext uri="{FF2B5EF4-FFF2-40B4-BE49-F238E27FC236}">
                <a16:creationId xmlns:a16="http://schemas.microsoft.com/office/drawing/2014/main" id="{95A78A5A-243E-981B-AE93-DC69A13D9912}"/>
              </a:ext>
            </a:extLst>
          </p:cNvPr>
          <p:cNvSpPr/>
          <p:nvPr/>
        </p:nvSpPr>
        <p:spPr>
          <a:xfrm>
            <a:off x="4564742" y="804127"/>
            <a:ext cx="914400" cy="4751614"/>
          </a:xfrm>
          <a:prstGeom prst="lef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EC0C39F-0A06-FA16-436A-BD262AA4AD9E}"/>
              </a:ext>
            </a:extLst>
          </p:cNvPr>
          <p:cNvCxnSpPr>
            <a:cxnSpLocks/>
          </p:cNvCxnSpPr>
          <p:nvPr/>
        </p:nvCxnSpPr>
        <p:spPr>
          <a:xfrm>
            <a:off x="6904263" y="3611113"/>
            <a:ext cx="0" cy="1129105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993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40B59-A535-052F-7849-EAE058067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Garamond" panose="02020404030301010803" pitchFamily="18" charset="0"/>
              </a:rPr>
              <a:t>You are in “College” Now … Even Though You May Not Know 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38A67-5A3D-C3A4-308C-BC4F48177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14957" cy="4771118"/>
          </a:xfrm>
        </p:spPr>
        <p:txBody>
          <a:bodyPr>
            <a:norm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If you are at least 16 years old in the state of NJ , you can “drop out” even without your parent’s permission. </a:t>
            </a:r>
            <a:r>
              <a:rPr lang="en-US" dirty="0">
                <a:latin typeface="Garamond" panose="02020404030301010803" pitchFamily="18" charset="0"/>
                <a:hlinkClick r:id="rId2"/>
              </a:rPr>
              <a:t>https://legal-info.lawyers.com/research/education-law/when-can-you-drop-out-of-school-in-new-jersey.html</a:t>
            </a:r>
            <a:endParaRPr lang="en-US" dirty="0">
              <a:latin typeface="Garamond" panose="02020404030301010803" pitchFamily="18" charset="0"/>
            </a:endParaRPr>
          </a:p>
          <a:p>
            <a:r>
              <a:rPr lang="en-US" dirty="0">
                <a:latin typeface="Garamond" panose="02020404030301010803" pitchFamily="18" charset="0"/>
              </a:rPr>
              <a:t>“Drop out” brings with it a negative connotation that may not be warranted so “leave school” is a better phrase b/c it may be for your benefit</a:t>
            </a:r>
          </a:p>
          <a:p>
            <a:r>
              <a:rPr lang="en-US" dirty="0">
                <a:latin typeface="Garamond" panose="02020404030301010803" pitchFamily="18" charset="0"/>
              </a:rPr>
              <a:t>Personally, unless you have a good reason or other specific plans you should finish high school and get you diploma</a:t>
            </a:r>
          </a:p>
          <a:p>
            <a:r>
              <a:rPr lang="en-US" dirty="0">
                <a:latin typeface="Garamond" panose="02020404030301010803" pitchFamily="18" charset="0"/>
              </a:rPr>
              <a:t>This implies if you are here you want to do the necessary work to get the diploma. But more importantly, get smarter by gaining true understanding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5CBBCE-80C8-DCDD-8596-6A2B31740512}"/>
              </a:ext>
            </a:extLst>
          </p:cNvPr>
          <p:cNvSpPr/>
          <p:nvPr/>
        </p:nvSpPr>
        <p:spPr>
          <a:xfrm>
            <a:off x="209550" y="187778"/>
            <a:ext cx="11772900" cy="6482443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61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9D6BA-1FE1-70A0-3A78-B52A57509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0364" y="3211740"/>
            <a:ext cx="2686504" cy="1325563"/>
          </a:xfrm>
        </p:spPr>
        <p:txBody>
          <a:bodyPr>
            <a:noAutofit/>
          </a:bodyPr>
          <a:lstStyle/>
          <a:p>
            <a:r>
              <a:rPr lang="en-US" sz="4800" b="1" dirty="0">
                <a:latin typeface="Garamond" panose="02020404030301010803" pitchFamily="18" charset="0"/>
              </a:rPr>
              <a:t>Reading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B3BB13D-9FC0-2865-3492-C814811C0D79}"/>
              </a:ext>
            </a:extLst>
          </p:cNvPr>
          <p:cNvSpPr txBox="1">
            <a:spLocks/>
          </p:cNvSpPr>
          <p:nvPr/>
        </p:nvSpPr>
        <p:spPr>
          <a:xfrm>
            <a:off x="7376868" y="3243481"/>
            <a:ext cx="24656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latin typeface="Garamond" panose="02020404030301010803" pitchFamily="18" charset="0"/>
              </a:rPr>
              <a:t>Writing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80D3A77-EEA3-C93B-24DC-40C8923349B4}"/>
              </a:ext>
            </a:extLst>
          </p:cNvPr>
          <p:cNvSpPr txBox="1">
            <a:spLocks/>
          </p:cNvSpPr>
          <p:nvPr/>
        </p:nvSpPr>
        <p:spPr>
          <a:xfrm>
            <a:off x="1947164" y="3130095"/>
            <a:ext cx="2743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latin typeface="Garamond" panose="02020404030301010803" pitchFamily="18" charset="0"/>
              </a:rPr>
              <a:t>Drawing</a:t>
            </a:r>
            <a:endParaRPr lang="en-US" b="1" dirty="0">
              <a:latin typeface="Garamond" panose="02020404030301010803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8DB8A35-06F6-C26E-AFEE-48B097C0B15E}"/>
              </a:ext>
            </a:extLst>
          </p:cNvPr>
          <p:cNvSpPr txBox="1">
            <a:spLocks/>
          </p:cNvSpPr>
          <p:nvPr/>
        </p:nvSpPr>
        <p:spPr>
          <a:xfrm>
            <a:off x="1433381" y="1436000"/>
            <a:ext cx="10031186" cy="14038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>
                <a:latin typeface="Garamond" panose="02020404030301010803" pitchFamily="18" charset="0"/>
              </a:rPr>
              <a:t>Math, Engineering, Science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E85C1A-3525-83FA-5F07-68A1975A3F3A}"/>
              </a:ext>
            </a:extLst>
          </p:cNvPr>
          <p:cNvSpPr/>
          <p:nvPr/>
        </p:nvSpPr>
        <p:spPr>
          <a:xfrm>
            <a:off x="209550" y="187778"/>
            <a:ext cx="11772900" cy="6482443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051ECE3-D11C-ECF3-8D82-89AA92FF6C38}"/>
              </a:ext>
            </a:extLst>
          </p:cNvPr>
          <p:cNvSpPr txBox="1">
            <a:spLocks/>
          </p:cNvSpPr>
          <p:nvPr/>
        </p:nvSpPr>
        <p:spPr>
          <a:xfrm>
            <a:off x="4896172" y="4309939"/>
            <a:ext cx="26865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latin typeface="Garamond" panose="02020404030301010803" pitchFamily="18" charset="0"/>
              </a:rPr>
              <a:t>Logic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AE10686-BA11-EE5C-7061-D87EC257BCBD}"/>
              </a:ext>
            </a:extLst>
          </p:cNvPr>
          <p:cNvCxnSpPr>
            <a:cxnSpLocks/>
          </p:cNvCxnSpPr>
          <p:nvPr/>
        </p:nvCxnSpPr>
        <p:spPr>
          <a:xfrm>
            <a:off x="1189473" y="2818718"/>
            <a:ext cx="9688286" cy="60321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4AB2D0B-EEE7-ED2D-F721-977E04768D82}"/>
              </a:ext>
            </a:extLst>
          </p:cNvPr>
          <p:cNvSpPr/>
          <p:nvPr/>
        </p:nvSpPr>
        <p:spPr>
          <a:xfrm>
            <a:off x="1776281" y="3243481"/>
            <a:ext cx="8001000" cy="2310376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5CF1F6B-4C76-10A9-66AB-D4DC15B9CD34}"/>
              </a:ext>
            </a:extLst>
          </p:cNvPr>
          <p:cNvSpPr txBox="1">
            <a:spLocks/>
          </p:cNvSpPr>
          <p:nvPr/>
        </p:nvSpPr>
        <p:spPr>
          <a:xfrm>
            <a:off x="4300399" y="5490080"/>
            <a:ext cx="356291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Foundation</a:t>
            </a:r>
          </a:p>
        </p:txBody>
      </p:sp>
    </p:spTree>
    <p:extLst>
      <p:ext uri="{BB962C8B-B14F-4D97-AF65-F5344CB8AC3E}">
        <p14:creationId xmlns:p14="http://schemas.microsoft.com/office/powerpoint/2010/main" val="2491844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3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5D094-D940-006F-6467-CEDA12D08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Garamond" panose="02020404030301010803" pitchFamily="18" charset="0"/>
              </a:rPr>
              <a:t>Prioritize: How to Think</a:t>
            </a:r>
            <a:r>
              <a:rPr lang="en-US" dirty="0">
                <a:latin typeface="Garamond" panose="02020404030301010803" pitchFamily="18" charset="0"/>
              </a:rPr>
              <a:t>—Not What to Think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0C6296-1A58-7969-508F-81D7BF8D35B8}"/>
              </a:ext>
            </a:extLst>
          </p:cNvPr>
          <p:cNvSpPr/>
          <p:nvPr/>
        </p:nvSpPr>
        <p:spPr>
          <a:xfrm>
            <a:off x="209550" y="187778"/>
            <a:ext cx="11772900" cy="6482443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D52E24-CFD5-5DF5-A948-1699F617D655}"/>
              </a:ext>
            </a:extLst>
          </p:cNvPr>
          <p:cNvSpPr txBox="1">
            <a:spLocks/>
          </p:cNvSpPr>
          <p:nvPr/>
        </p:nvSpPr>
        <p:spPr>
          <a:xfrm>
            <a:off x="2280556" y="2392248"/>
            <a:ext cx="76308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>
                <a:latin typeface="Garamond" panose="02020404030301010803" pitchFamily="18" charset="0"/>
              </a:rPr>
              <a:t>Mathematics ~ Physics</a:t>
            </a:r>
            <a:endParaRPr lang="en-US" sz="4800" b="1" dirty="0">
              <a:latin typeface="Garamond" panose="02020404030301010803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EAC466B-A23D-BA93-1903-1A56D796E432}"/>
              </a:ext>
            </a:extLst>
          </p:cNvPr>
          <p:cNvSpPr txBox="1">
            <a:spLocks/>
          </p:cNvSpPr>
          <p:nvPr/>
        </p:nvSpPr>
        <p:spPr>
          <a:xfrm>
            <a:off x="7070274" y="4590990"/>
            <a:ext cx="399505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latin typeface="Garamond" panose="02020404030301010803" pitchFamily="18" charset="0"/>
              </a:rPr>
              <a:t>Discover Laws of Nature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EEAA18D-90DE-1E4D-44A7-F96F51C5C9C5}"/>
              </a:ext>
            </a:extLst>
          </p:cNvPr>
          <p:cNvCxnSpPr/>
          <p:nvPr/>
        </p:nvCxnSpPr>
        <p:spPr>
          <a:xfrm>
            <a:off x="7881257" y="3428999"/>
            <a:ext cx="729343" cy="103958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28CB457-1D51-4964-A239-BED204716DA3}"/>
              </a:ext>
            </a:extLst>
          </p:cNvPr>
          <p:cNvCxnSpPr>
            <a:cxnSpLocks/>
          </p:cNvCxnSpPr>
          <p:nvPr/>
        </p:nvCxnSpPr>
        <p:spPr>
          <a:xfrm flipH="1">
            <a:off x="3068412" y="3513590"/>
            <a:ext cx="663348" cy="96882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BE88FB4A-B9AF-5CEE-6BD0-22720D30FC35}"/>
              </a:ext>
            </a:extLst>
          </p:cNvPr>
          <p:cNvSpPr txBox="1">
            <a:spLocks/>
          </p:cNvSpPr>
          <p:nvPr/>
        </p:nvSpPr>
        <p:spPr>
          <a:xfrm>
            <a:off x="1354251" y="4773386"/>
            <a:ext cx="399505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Garamond" panose="02020404030301010803" pitchFamily="18" charset="0"/>
              </a:rPr>
              <a:t>Discover Truths of Logic, Numbers, and Geometry that are intrinsic to the universe</a:t>
            </a:r>
            <a:endParaRPr lang="en-US" sz="2400" b="1" dirty="0">
              <a:latin typeface="Garamond" panose="02020404030301010803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3BBDAC-AABE-14D3-49F4-5CF8D4AE96CA}"/>
              </a:ext>
            </a:extLst>
          </p:cNvPr>
          <p:cNvSpPr/>
          <p:nvPr/>
        </p:nvSpPr>
        <p:spPr>
          <a:xfrm>
            <a:off x="1354251" y="4582886"/>
            <a:ext cx="3767478" cy="1845128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DF5F0A-1CE3-DCC0-CD95-41E53B255198}"/>
              </a:ext>
            </a:extLst>
          </p:cNvPr>
          <p:cNvSpPr/>
          <p:nvPr/>
        </p:nvSpPr>
        <p:spPr>
          <a:xfrm>
            <a:off x="7070273" y="4582886"/>
            <a:ext cx="3918857" cy="1254747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13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3" grpId="0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5D094-D940-006F-6467-CEDA12D08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Garamond" panose="02020404030301010803" pitchFamily="18" charset="0"/>
              </a:rPr>
              <a:t>Solutions</a:t>
            </a:r>
            <a:r>
              <a:rPr lang="en-US" dirty="0">
                <a:latin typeface="Garamond" panose="02020404030301010803" pitchFamily="18" charset="0"/>
              </a:rPr>
              <a:t> … not merely 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aramond" panose="02020404030301010803" pitchFamily="18" charset="0"/>
              </a:rPr>
              <a:t>Answers</a:t>
            </a:r>
            <a:endParaRPr lang="en-US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2FF17D-AC15-B69C-C862-2CBB8724C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3371" y="5044762"/>
            <a:ext cx="10335986" cy="2116592"/>
          </a:xfrm>
        </p:spPr>
        <p:txBody>
          <a:bodyPr>
            <a:norm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In writing proper solutions you are trying to communicate ideas with another person</a:t>
            </a:r>
          </a:p>
          <a:p>
            <a:r>
              <a:rPr lang="en-US" dirty="0">
                <a:latin typeface="Garamond" panose="02020404030301010803" pitchFamily="18" charset="0"/>
              </a:rPr>
              <a:t>Writing is a form of thinking … so write more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0C6296-1A58-7969-508F-81D7BF8D35B8}"/>
              </a:ext>
            </a:extLst>
          </p:cNvPr>
          <p:cNvSpPr/>
          <p:nvPr/>
        </p:nvSpPr>
        <p:spPr>
          <a:xfrm>
            <a:off x="209550" y="187778"/>
            <a:ext cx="11772900" cy="6482443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BC598C7-809B-5D8F-EC1D-AAC3DA54F73F}"/>
              </a:ext>
            </a:extLst>
          </p:cNvPr>
          <p:cNvSpPr txBox="1">
            <a:spLocks/>
          </p:cNvSpPr>
          <p:nvPr/>
        </p:nvSpPr>
        <p:spPr>
          <a:xfrm>
            <a:off x="2285431" y="1549966"/>
            <a:ext cx="39003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latin typeface="Garamond" panose="02020404030301010803" pitchFamily="18" charset="0"/>
              </a:rPr>
              <a:t>Communicate</a:t>
            </a:r>
            <a:endParaRPr lang="en-US" b="1" dirty="0">
              <a:latin typeface="Garamond" panose="02020404030301010803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66D6ED-2BA3-81EA-1D14-BD360341F36D}"/>
              </a:ext>
            </a:extLst>
          </p:cNvPr>
          <p:cNvSpPr txBox="1">
            <a:spLocks/>
          </p:cNvSpPr>
          <p:nvPr/>
        </p:nvSpPr>
        <p:spPr>
          <a:xfrm>
            <a:off x="2285431" y="2532231"/>
            <a:ext cx="39003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latin typeface="Garamond" panose="02020404030301010803" pitchFamily="18" charset="0"/>
              </a:rPr>
              <a:t>Communicate</a:t>
            </a:r>
            <a:endParaRPr lang="en-US" b="1" dirty="0">
              <a:latin typeface="Garamond" panose="02020404030301010803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C0C6792-04EE-A42B-C706-B2A8FA244290}"/>
              </a:ext>
            </a:extLst>
          </p:cNvPr>
          <p:cNvSpPr txBox="1">
            <a:spLocks/>
          </p:cNvSpPr>
          <p:nvPr/>
        </p:nvSpPr>
        <p:spPr>
          <a:xfrm>
            <a:off x="2285430" y="3471238"/>
            <a:ext cx="39003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latin typeface="Garamond" panose="02020404030301010803" pitchFamily="18" charset="0"/>
              </a:rPr>
              <a:t>Communicate</a:t>
            </a:r>
            <a:endParaRPr lang="en-US" b="1" dirty="0">
              <a:latin typeface="Garamond" panose="02020404030301010803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608A9FB-2AD0-15D1-8131-BDDE21C41E0F}"/>
              </a:ext>
            </a:extLst>
          </p:cNvPr>
          <p:cNvSpPr txBox="1">
            <a:spLocks/>
          </p:cNvSpPr>
          <p:nvPr/>
        </p:nvSpPr>
        <p:spPr>
          <a:xfrm>
            <a:off x="6737687" y="2672953"/>
            <a:ext cx="48338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latin typeface="Garamond" panose="02020404030301010803" pitchFamily="18" charset="0"/>
              </a:rPr>
              <a:t>Don’t just talk … communicate</a:t>
            </a:r>
          </a:p>
        </p:txBody>
      </p:sp>
    </p:spTree>
    <p:extLst>
      <p:ext uri="{BB962C8B-B14F-4D97-AF65-F5344CB8AC3E}">
        <p14:creationId xmlns:p14="http://schemas.microsoft.com/office/powerpoint/2010/main" val="19677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73ED9-9BAA-396A-88DB-69DAC8A94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207" y="370568"/>
            <a:ext cx="10945586" cy="1325563"/>
          </a:xfrm>
        </p:spPr>
        <p:txBody>
          <a:bodyPr/>
          <a:lstStyle/>
          <a:p>
            <a:pPr algn="ctr"/>
            <a:r>
              <a:rPr lang="en-US" b="1" dirty="0">
                <a:latin typeface="Garamond" panose="02020404030301010803" pitchFamily="18" charset="0"/>
              </a:rPr>
              <a:t>Finally: What Use Is This Stuff … 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DE5971-8929-9FCA-8D8D-2E7A39FCA7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>
                    <a:latin typeface="Garamond" panose="02020404030301010803" pitchFamily="18" charset="0"/>
                  </a:rPr>
                  <a:t>That is what I am trying to show you</a:t>
                </a:r>
              </a:p>
              <a:p>
                <a:r>
                  <a:rPr lang="en-US" dirty="0">
                    <a:latin typeface="Garamond" panose="02020404030301010803" pitchFamily="18" charset="0"/>
                  </a:rPr>
                  <a:t>This class is probably different than any other class you have had</a:t>
                </a:r>
              </a:p>
              <a:p>
                <a:r>
                  <a:rPr lang="en-US" dirty="0">
                    <a:latin typeface="Garamond" panose="02020404030301010803" pitchFamily="18" charset="0"/>
                  </a:rPr>
                  <a:t> Memorizing a bunch of facts like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>
                    <a:latin typeface="Garamond" panose="02020404030301010803" pitchFamily="18" charset="0"/>
                  </a:rPr>
                  <a:t> to get a grade on a test is pretty useless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DE5971-8929-9FCA-8D8D-2E7A39FCA7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 r="-4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3A0B8AC8-6A5B-A8CA-EC8A-7F689F148D77}"/>
              </a:ext>
            </a:extLst>
          </p:cNvPr>
          <p:cNvSpPr/>
          <p:nvPr/>
        </p:nvSpPr>
        <p:spPr>
          <a:xfrm>
            <a:off x="209550" y="187778"/>
            <a:ext cx="11772900" cy="6482443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19C5D4-D270-758C-D05D-0C5D288D4F37}"/>
              </a:ext>
            </a:extLst>
          </p:cNvPr>
          <p:cNvSpPr txBox="1">
            <a:spLocks/>
          </p:cNvSpPr>
          <p:nvPr/>
        </p:nvSpPr>
        <p:spPr>
          <a:xfrm>
            <a:off x="1749312" y="4435248"/>
            <a:ext cx="2743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latin typeface="Garamond" panose="02020404030301010803" pitchFamily="18" charset="0"/>
              </a:rPr>
              <a:t>Tests</a:t>
            </a:r>
          </a:p>
          <a:p>
            <a:r>
              <a:rPr lang="en-US" sz="4800" b="1" dirty="0">
                <a:latin typeface="Garamond" panose="02020404030301010803" pitchFamily="18" charset="0"/>
              </a:rPr>
              <a:t>Answers</a:t>
            </a:r>
            <a:endParaRPr lang="en-US" b="1" dirty="0">
              <a:latin typeface="Garamond" panose="02020404030301010803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455272F-45F1-EE4F-CDD0-A282B14B7DCB}"/>
              </a:ext>
            </a:extLst>
          </p:cNvPr>
          <p:cNvSpPr txBox="1">
            <a:spLocks/>
          </p:cNvSpPr>
          <p:nvPr/>
        </p:nvSpPr>
        <p:spPr>
          <a:xfrm>
            <a:off x="6327890" y="4435247"/>
            <a:ext cx="2743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latin typeface="Garamond" panose="02020404030301010803" pitchFamily="18" charset="0"/>
              </a:rPr>
              <a:t>Projects Solutions</a:t>
            </a:r>
            <a:endParaRPr lang="en-US" b="1" dirty="0">
              <a:latin typeface="Garamond" panose="02020404030301010803" pitchFamily="18" charset="0"/>
            </a:endParaRPr>
          </a:p>
        </p:txBody>
      </p:sp>
      <p:sp>
        <p:nvSpPr>
          <p:cNvPr id="9" name="Multiplication Sign 8">
            <a:extLst>
              <a:ext uri="{FF2B5EF4-FFF2-40B4-BE49-F238E27FC236}">
                <a16:creationId xmlns:a16="http://schemas.microsoft.com/office/drawing/2014/main" id="{4BA73A00-5B0C-A274-5D6D-D0D3F3D5294A}"/>
              </a:ext>
            </a:extLst>
          </p:cNvPr>
          <p:cNvSpPr/>
          <p:nvPr/>
        </p:nvSpPr>
        <p:spPr>
          <a:xfrm>
            <a:off x="908956" y="3320143"/>
            <a:ext cx="3450771" cy="3537857"/>
          </a:xfrm>
          <a:prstGeom prst="mathMultiply">
            <a:avLst>
              <a:gd name="adj1" fmla="val 4158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D5F273-B7C0-AE41-B9EC-59675E57E61E}"/>
              </a:ext>
            </a:extLst>
          </p:cNvPr>
          <p:cNvSpPr/>
          <p:nvPr/>
        </p:nvSpPr>
        <p:spPr>
          <a:xfrm>
            <a:off x="6287349" y="4331835"/>
            <a:ext cx="2677037" cy="154645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47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EA02E-11C9-6D8C-ED77-777CFA9DD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376" y="2227730"/>
            <a:ext cx="10780059" cy="1439676"/>
          </a:xfrm>
        </p:spPr>
        <p:txBody>
          <a:bodyPr>
            <a:noAutofit/>
          </a:bodyPr>
          <a:lstStyle/>
          <a:p>
            <a:pPr algn="ctr"/>
            <a:r>
              <a:rPr lang="en-US" sz="6000" dirty="0">
                <a:latin typeface="Garamond" panose="02020404030301010803" pitchFamily="18" charset="0"/>
              </a:rPr>
              <a:t>If you enjoyed this presentation, please check out other products by </a:t>
            </a:r>
            <a:r>
              <a:rPr lang="en-US" sz="6000" b="1" i="1" dirty="0">
                <a:latin typeface="Garamond" panose="02020404030301010803" pitchFamily="18" charset="0"/>
                <a:hlinkClick r:id="rId2"/>
              </a:rPr>
              <a:t>Learning Isn’t Linear</a:t>
            </a:r>
            <a:endParaRPr lang="en-US" sz="6000" b="1" i="1" dirty="0">
              <a:latin typeface="Garamond" panose="02020404030301010803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5B3926-A7EA-4A28-F872-5B7D6DF4C778}"/>
              </a:ext>
            </a:extLst>
          </p:cNvPr>
          <p:cNvSpPr/>
          <p:nvPr/>
        </p:nvSpPr>
        <p:spPr>
          <a:xfrm>
            <a:off x="209550" y="187778"/>
            <a:ext cx="11772900" cy="6482443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314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323</Words>
  <Application>Microsoft Office PowerPoint</Application>
  <PresentationFormat>Widescreen</PresentationFormat>
  <Paragraphs>42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Garamond</vt:lpstr>
      <vt:lpstr>Office Theme</vt:lpstr>
      <vt:lpstr>Why are the Fundamentals Important and Are you in “College” Now?</vt:lpstr>
      <vt:lpstr>Reading</vt:lpstr>
      <vt:lpstr>Analysis</vt:lpstr>
      <vt:lpstr>You are in “College” Now … Even Though You May Not Know It</vt:lpstr>
      <vt:lpstr>Reading</vt:lpstr>
      <vt:lpstr>Prioritize: How to Think—Not What to Think</vt:lpstr>
      <vt:lpstr>Solutions … not merely Answers</vt:lpstr>
      <vt:lpstr>Finally: What Use Is This Stuff … ?</vt:lpstr>
      <vt:lpstr>If you enjoyed this presentation, please check out other products by Learning Isn’t Linear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Matthew Albano</dc:creator>
  <cp:lastModifiedBy>Matthew Albano</cp:lastModifiedBy>
  <cp:revision>3</cp:revision>
  <dcterms:created xsi:type="dcterms:W3CDTF">2024-09-14T11:18:37Z</dcterms:created>
  <dcterms:modified xsi:type="dcterms:W3CDTF">2026-03-25T16:59:55Z</dcterms:modified>
</cp:coreProperties>
</file>